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</p:sldIdLst>
  <p:sldSz cx="18288000" cy="10287000"/>
  <p:notesSz cx="6858000" cy="9144000"/>
  <p:embeddedFontLst>
    <p:embeddedFont>
      <p:font typeface="Emmali" panose="020B0604020202020204" charset="-34"/>
      <p:regular r:id="rId32"/>
    </p:embeddedFont>
    <p:embeddedFont>
      <p:font typeface="Emmali Bold" panose="020B0604020202020204" charset="-34"/>
      <p:regular r:id="rId33"/>
    </p:embeddedFont>
    <p:embeddedFont>
      <p:font typeface="Emmali Semi-Bold" panose="020B0604020202020204" charset="-34"/>
      <p:regular r:id="rId34"/>
    </p:embeddedFont>
    <p:embeddedFont>
      <p:font typeface="Poppins" panose="00000500000000000000" pitchFamily="2" charset="0"/>
      <p:regular r:id="rId35"/>
      <p:bold r:id="rId36"/>
    </p:embeddedFont>
    <p:embeddedFont>
      <p:font typeface="Poppins Bold" panose="00000800000000000000" charset="0"/>
      <p:regular r:id="rId37"/>
    </p:embeddedFont>
    <p:embeddedFont>
      <p:font typeface="Poppins Semi-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545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CCAE7-5435-44C4-9B9D-6795A19C3058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E708C-B92E-4CEB-B652-2ADBE543F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56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E708C-B92E-4CEB-B652-2ADBE543FF1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5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E708C-B92E-4CEB-B652-2ADBE543FF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162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0.svg"/><Relationship Id="rId7" Type="http://schemas.openxmlformats.org/officeDocument/2006/relationships/image" Target="../media/image5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0.svg"/><Relationship Id="rId7" Type="http://schemas.openxmlformats.org/officeDocument/2006/relationships/image" Target="../media/image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0.svg"/><Relationship Id="rId7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8.svg"/><Relationship Id="rId7" Type="http://schemas.openxmlformats.org/officeDocument/2006/relationships/image" Target="../media/image7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8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92.sv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8.svg"/><Relationship Id="rId7" Type="http://schemas.openxmlformats.org/officeDocument/2006/relationships/image" Target="../media/image10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10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9180" y="-374073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6090" y="-374073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53001" y="-374073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38451" y="1077989"/>
            <a:ext cx="2950095" cy="1455639"/>
          </a:xfrm>
          <a:custGeom>
            <a:avLst/>
            <a:gdLst/>
            <a:ahLst/>
            <a:cxnLst/>
            <a:rect l="l" t="t" r="r" b="b"/>
            <a:pathLst>
              <a:path w="2950095" h="1455639">
                <a:moveTo>
                  <a:pt x="0" y="0"/>
                </a:moveTo>
                <a:lnTo>
                  <a:pt x="2950095" y="0"/>
                </a:lnTo>
                <a:lnTo>
                  <a:pt x="2950095" y="1455639"/>
                </a:lnTo>
                <a:lnTo>
                  <a:pt x="0" y="145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028700" y="4271002"/>
            <a:ext cx="13747257" cy="187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000000"/>
                </a:solidFill>
                <a:latin typeface="Emmali Semi-Bold"/>
              </a:rPr>
              <a:t>User-Driven Procedural Generation of 3D Environments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57745" y="8268335"/>
            <a:ext cx="4689166" cy="101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 dirty="0">
                <a:solidFill>
                  <a:srgbClr val="000000"/>
                </a:solidFill>
                <a:latin typeface="Emmali"/>
              </a:rPr>
              <a:t>Aymen HAMMAMI</a:t>
            </a:r>
          </a:p>
          <a:p>
            <a:pPr algn="ctr">
              <a:lnSpc>
                <a:spcPts val="2600"/>
              </a:lnSpc>
            </a:pPr>
            <a:endParaRPr lang="en-US" sz="2600" dirty="0">
              <a:solidFill>
                <a:srgbClr val="000000"/>
              </a:solidFill>
              <a:latin typeface="Emmali"/>
            </a:endParaRPr>
          </a:p>
          <a:p>
            <a:pPr algn="ctr">
              <a:lnSpc>
                <a:spcPts val="2600"/>
              </a:lnSpc>
            </a:pPr>
            <a:r>
              <a:rPr lang="en-US" sz="2600" dirty="0">
                <a:solidFill>
                  <a:srgbClr val="000000"/>
                </a:solidFill>
                <a:latin typeface="Emmali"/>
              </a:rPr>
              <a:t>2023-2024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40622" y="6572203"/>
            <a:ext cx="652341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FB4545"/>
                </a:solidFill>
                <a:latin typeface="Emmali"/>
              </a:rPr>
              <a:t>Capstone Project Presentation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28700" y="1077989"/>
            <a:ext cx="4298614" cy="1455639"/>
          </a:xfrm>
          <a:custGeom>
            <a:avLst/>
            <a:gdLst/>
            <a:ahLst/>
            <a:cxnLst/>
            <a:rect l="l" t="t" r="r" b="b"/>
            <a:pathLst>
              <a:path w="4298614" h="1455639">
                <a:moveTo>
                  <a:pt x="0" y="0"/>
                </a:moveTo>
                <a:lnTo>
                  <a:pt x="4298614" y="0"/>
                </a:lnTo>
                <a:lnTo>
                  <a:pt x="4298614" y="1455639"/>
                </a:lnTo>
                <a:lnTo>
                  <a:pt x="0" y="145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561" b="-17997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2598" y="2025453"/>
            <a:ext cx="2421414" cy="6098408"/>
            <a:chOff x="0" y="-1"/>
            <a:chExt cx="3228552" cy="8131210"/>
          </a:xfrm>
        </p:grpSpPr>
        <p:sp>
          <p:nvSpPr>
            <p:cNvPr id="3" name="AutoShape 3"/>
            <p:cNvSpPr/>
            <p:nvPr/>
          </p:nvSpPr>
          <p:spPr>
            <a:xfrm flipV="1">
              <a:off x="1614275" y="-1"/>
              <a:ext cx="1" cy="4627798"/>
            </a:xfrm>
            <a:prstGeom prst="line">
              <a:avLst/>
            </a:prstGeom>
            <a:ln w="101600" cap="flat">
              <a:solidFill>
                <a:srgbClr val="9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490978" y="4627798"/>
              <a:ext cx="2246596" cy="224659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055896" y="4871129"/>
              <a:ext cx="1116759" cy="1759935"/>
            </a:xfrm>
            <a:custGeom>
              <a:avLst/>
              <a:gdLst/>
              <a:ahLst/>
              <a:cxnLst/>
              <a:rect l="l" t="t" r="r" b="b"/>
              <a:pathLst>
                <a:path w="1116759" h="1759935">
                  <a:moveTo>
                    <a:pt x="0" y="0"/>
                  </a:moveTo>
                  <a:lnTo>
                    <a:pt x="1116759" y="0"/>
                  </a:lnTo>
                  <a:lnTo>
                    <a:pt x="1116759" y="1759935"/>
                  </a:lnTo>
                  <a:lnTo>
                    <a:pt x="0" y="1759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257874"/>
              <a:ext cx="3228552" cy="873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9"/>
                </a:lnSpc>
                <a:spcBef>
                  <a:spcPct val="0"/>
                </a:spcBef>
              </a:pPr>
              <a:r>
                <a:rPr lang="en-US" sz="4599" dirty="0">
                  <a:solidFill>
                    <a:srgbClr val="000000"/>
                  </a:solidFill>
                  <a:latin typeface="Poppins Bold"/>
                </a:rPr>
                <a:t>FOLIAGE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69528" y="4588217"/>
            <a:ext cx="1684947" cy="5746408"/>
            <a:chOff x="0" y="57151"/>
            <a:chExt cx="2246596" cy="7661877"/>
          </a:xfrm>
        </p:grpSpPr>
        <p:sp>
          <p:nvSpPr>
            <p:cNvPr id="10" name="AutoShape 10"/>
            <p:cNvSpPr/>
            <p:nvPr/>
          </p:nvSpPr>
          <p:spPr>
            <a:xfrm>
              <a:off x="1123297" y="3450756"/>
              <a:ext cx="1" cy="4268272"/>
            </a:xfrm>
            <a:prstGeom prst="line">
              <a:avLst/>
            </a:prstGeom>
            <a:ln w="101600" cap="flat">
              <a:solidFill>
                <a:srgbClr val="9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" name="Group 11"/>
            <p:cNvGrpSpPr/>
            <p:nvPr/>
          </p:nvGrpSpPr>
          <p:grpSpPr>
            <a:xfrm rot="-10800000">
              <a:off x="0" y="1256814"/>
              <a:ext cx="2246596" cy="224659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94256" y="2064899"/>
              <a:ext cx="1858085" cy="630426"/>
            </a:xfrm>
            <a:custGeom>
              <a:avLst/>
              <a:gdLst/>
              <a:ahLst/>
              <a:cxnLst/>
              <a:rect l="l" t="t" r="r" b="b"/>
              <a:pathLst>
                <a:path w="1858085" h="630426">
                  <a:moveTo>
                    <a:pt x="0" y="0"/>
                  </a:moveTo>
                  <a:lnTo>
                    <a:pt x="1858085" y="0"/>
                  </a:lnTo>
                  <a:lnTo>
                    <a:pt x="1858085" y="630427"/>
                  </a:lnTo>
                  <a:lnTo>
                    <a:pt x="0" y="6304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5421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592" y="57151"/>
              <a:ext cx="2241003" cy="810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99"/>
                </a:lnSpc>
                <a:spcBef>
                  <a:spcPct val="0"/>
                </a:spcBef>
              </a:pPr>
              <a:r>
                <a:rPr lang="en-US" sz="4599" dirty="0">
                  <a:solidFill>
                    <a:srgbClr val="000000"/>
                  </a:solidFill>
                  <a:latin typeface="Poppins Bold"/>
                </a:rPr>
                <a:t>RIVER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29991" y="2025454"/>
            <a:ext cx="3088481" cy="6088882"/>
            <a:chOff x="0" y="0"/>
            <a:chExt cx="4117975" cy="8118509"/>
          </a:xfrm>
        </p:grpSpPr>
        <p:sp>
          <p:nvSpPr>
            <p:cNvPr id="17" name="AutoShape 17"/>
            <p:cNvSpPr/>
            <p:nvPr/>
          </p:nvSpPr>
          <p:spPr>
            <a:xfrm flipV="1">
              <a:off x="2053393" y="0"/>
              <a:ext cx="1" cy="4615098"/>
            </a:xfrm>
            <a:prstGeom prst="line">
              <a:avLst/>
            </a:prstGeom>
            <a:ln w="101600" cap="flat">
              <a:solidFill>
                <a:srgbClr val="9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930097" y="4615098"/>
              <a:ext cx="2246596" cy="2246596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225498" y="4923319"/>
              <a:ext cx="1666979" cy="1452355"/>
            </a:xfrm>
            <a:custGeom>
              <a:avLst/>
              <a:gdLst/>
              <a:ahLst/>
              <a:cxnLst/>
              <a:rect l="l" t="t" r="r" b="b"/>
              <a:pathLst>
                <a:path w="1666979" h="1452355">
                  <a:moveTo>
                    <a:pt x="0" y="0"/>
                  </a:moveTo>
                  <a:lnTo>
                    <a:pt x="1666979" y="0"/>
                  </a:lnTo>
                  <a:lnTo>
                    <a:pt x="1666979" y="1452355"/>
                  </a:lnTo>
                  <a:lnTo>
                    <a:pt x="0" y="1452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245174"/>
              <a:ext cx="4117975" cy="873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9"/>
                </a:lnSpc>
                <a:spcBef>
                  <a:spcPct val="0"/>
                </a:spcBef>
              </a:pPr>
              <a:r>
                <a:rPr lang="en-US" sz="4599" dirty="0">
                  <a:solidFill>
                    <a:srgbClr val="000000"/>
                  </a:solidFill>
                  <a:latin typeface="Poppins Bold"/>
                </a:rPr>
                <a:t>BUILDINGS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93988" y="4610813"/>
            <a:ext cx="2421414" cy="5723812"/>
            <a:chOff x="0" y="0"/>
            <a:chExt cx="3228552" cy="7631750"/>
          </a:xfrm>
        </p:grpSpPr>
        <p:sp>
          <p:nvSpPr>
            <p:cNvPr id="24" name="AutoShape 24"/>
            <p:cNvSpPr/>
            <p:nvPr/>
          </p:nvSpPr>
          <p:spPr>
            <a:xfrm>
              <a:off x="1614276" y="2292834"/>
              <a:ext cx="0" cy="5338916"/>
            </a:xfrm>
            <a:prstGeom prst="line">
              <a:avLst/>
            </a:prstGeom>
            <a:ln w="101600" cap="flat">
              <a:solidFill>
                <a:srgbClr val="9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25" name="Group 25"/>
            <p:cNvGrpSpPr/>
            <p:nvPr/>
          </p:nvGrpSpPr>
          <p:grpSpPr>
            <a:xfrm rot="-10800000">
              <a:off x="490978" y="1169536"/>
              <a:ext cx="2246596" cy="224659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57150"/>
              <a:ext cx="3228552" cy="873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000000"/>
                  </a:solidFill>
                  <a:latin typeface="Poppins Bold"/>
                </a:rPr>
                <a:t>THEMES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861717" y="1541608"/>
              <a:ext cx="1505118" cy="1491948"/>
            </a:xfrm>
            <a:custGeom>
              <a:avLst/>
              <a:gdLst/>
              <a:ahLst/>
              <a:cxnLst/>
              <a:rect l="l" t="t" r="r" b="b"/>
              <a:pathLst>
                <a:path w="1505118" h="1491948">
                  <a:moveTo>
                    <a:pt x="0" y="0"/>
                  </a:moveTo>
                  <a:lnTo>
                    <a:pt x="1505118" y="0"/>
                  </a:lnTo>
                  <a:lnTo>
                    <a:pt x="1505118" y="1491949"/>
                  </a:lnTo>
                  <a:lnTo>
                    <a:pt x="0" y="1491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7820543" y="-8442004"/>
            <a:ext cx="2646915" cy="18288000"/>
            <a:chOff x="0" y="0"/>
            <a:chExt cx="697130" cy="481659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7130" cy="4816592"/>
            </a:xfrm>
            <a:custGeom>
              <a:avLst/>
              <a:gdLst/>
              <a:ahLst/>
              <a:cxnLst/>
              <a:rect l="l" t="t" r="r" b="b"/>
              <a:pathLst>
                <a:path w="697130" h="4816592">
                  <a:moveTo>
                    <a:pt x="0" y="0"/>
                  </a:moveTo>
                  <a:lnTo>
                    <a:pt x="697130" y="0"/>
                  </a:lnTo>
                  <a:lnTo>
                    <a:pt x="697130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8575"/>
              <a:ext cx="697130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8937416" y="-6911962"/>
            <a:ext cx="413169" cy="18288000"/>
            <a:chOff x="0" y="0"/>
            <a:chExt cx="108818" cy="481659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8818" cy="4816592"/>
            </a:xfrm>
            <a:custGeom>
              <a:avLst/>
              <a:gdLst/>
              <a:ahLst/>
              <a:cxnLst/>
              <a:rect l="l" t="t" r="r" b="b"/>
              <a:pathLst>
                <a:path w="108818" h="4816592">
                  <a:moveTo>
                    <a:pt x="0" y="0"/>
                  </a:moveTo>
                  <a:lnTo>
                    <a:pt x="108818" y="0"/>
                  </a:lnTo>
                  <a:lnTo>
                    <a:pt x="10881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28575"/>
              <a:ext cx="108818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400000">
            <a:off x="8937455" y="-6498832"/>
            <a:ext cx="413090" cy="18288000"/>
            <a:chOff x="0" y="0"/>
            <a:chExt cx="108797" cy="481659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8797" cy="4816592"/>
            </a:xfrm>
            <a:custGeom>
              <a:avLst/>
              <a:gdLst/>
              <a:ahLst/>
              <a:cxnLst/>
              <a:rect l="l" t="t" r="r" b="b"/>
              <a:pathLst>
                <a:path w="108797" h="4816592">
                  <a:moveTo>
                    <a:pt x="0" y="0"/>
                  </a:moveTo>
                  <a:lnTo>
                    <a:pt x="108797" y="0"/>
                  </a:lnTo>
                  <a:lnTo>
                    <a:pt x="10879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28575"/>
              <a:ext cx="108797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0" y="407938"/>
            <a:ext cx="1104899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10" dirty="0">
                <a:solidFill>
                  <a:srgbClr val="FFFFFF"/>
                </a:solidFill>
                <a:latin typeface="Emmali Semi-Bold"/>
              </a:rPr>
              <a:t>Layers of a 3D environment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BD78E2-B48A-ABA2-C84D-BBF888CF1D77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10</a:t>
            </a:r>
            <a:endParaRPr lang="en-US" sz="105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9180" y="-374073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6090" y="-374073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53001" y="-374073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65555" y="1746587"/>
            <a:ext cx="13477430" cy="8023528"/>
          </a:xfrm>
          <a:custGeom>
            <a:avLst/>
            <a:gdLst/>
            <a:ahLst/>
            <a:cxnLst/>
            <a:rect l="l" t="t" r="r" b="b"/>
            <a:pathLst>
              <a:path w="13477430" h="8023528">
                <a:moveTo>
                  <a:pt x="0" y="0"/>
                </a:moveTo>
                <a:lnTo>
                  <a:pt x="13477430" y="0"/>
                </a:lnTo>
                <a:lnTo>
                  <a:pt x="13477430" y="8023528"/>
                </a:lnTo>
                <a:lnTo>
                  <a:pt x="0" y="802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165555" y="555747"/>
            <a:ext cx="13477430" cy="80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 dirty="0">
                <a:solidFill>
                  <a:srgbClr val="000000"/>
                </a:solidFill>
                <a:latin typeface="Emmali Semi-Bold"/>
              </a:rPr>
              <a:t>Environment Generation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F2D3D6-8471-5565-B09D-221B882E9AD6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11</a:t>
            </a:r>
            <a:endParaRPr lang="en-US" sz="1050" b="1" dirty="0"/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684" y="0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369" y="0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77361" y="0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67028" y="1534741"/>
            <a:ext cx="13892272" cy="8327961"/>
          </a:xfrm>
          <a:custGeom>
            <a:avLst/>
            <a:gdLst/>
            <a:ahLst/>
            <a:cxnLst/>
            <a:rect l="l" t="t" r="r" b="b"/>
            <a:pathLst>
              <a:path w="13892272" h="8327961">
                <a:moveTo>
                  <a:pt x="0" y="0"/>
                </a:moveTo>
                <a:lnTo>
                  <a:pt x="13892272" y="0"/>
                </a:lnTo>
                <a:lnTo>
                  <a:pt x="13892272" y="8327961"/>
                </a:lnTo>
                <a:lnTo>
                  <a:pt x="0" y="8327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3517299" y="529073"/>
            <a:ext cx="13477430" cy="80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>
                <a:solidFill>
                  <a:srgbClr val="000000"/>
                </a:solidFill>
                <a:latin typeface="Emmali Semi-Bold"/>
              </a:rPr>
              <a:t>Class Structure of the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AF893D-EF80-CCBB-259C-E4DCD189F378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12</a:t>
            </a:r>
            <a:endParaRPr lang="en-US" sz="1050" b="1" dirty="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8786"/>
            <a:ext cx="27444222" cy="10287000"/>
            <a:chOff x="0" y="0"/>
            <a:chExt cx="36592295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2335274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20541021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687335"/>
            <a:ext cx="5055211" cy="3004986"/>
          </a:xfrm>
          <a:custGeom>
            <a:avLst/>
            <a:gdLst/>
            <a:ahLst/>
            <a:cxnLst/>
            <a:rect l="l" t="t" r="r" b="b"/>
            <a:pathLst>
              <a:path w="5055211" h="3004986">
                <a:moveTo>
                  <a:pt x="0" y="0"/>
                </a:moveTo>
                <a:lnTo>
                  <a:pt x="5055211" y="0"/>
                </a:lnTo>
                <a:lnTo>
                  <a:pt x="5055211" y="3004986"/>
                </a:lnTo>
                <a:lnTo>
                  <a:pt x="0" y="3004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047164" y="6170022"/>
            <a:ext cx="5055211" cy="3088278"/>
          </a:xfrm>
          <a:custGeom>
            <a:avLst/>
            <a:gdLst/>
            <a:ahLst/>
            <a:cxnLst/>
            <a:rect l="l" t="t" r="r" b="b"/>
            <a:pathLst>
              <a:path w="5055211" h="3088278">
                <a:moveTo>
                  <a:pt x="0" y="0"/>
                </a:moveTo>
                <a:lnTo>
                  <a:pt x="5055211" y="0"/>
                </a:lnTo>
                <a:lnTo>
                  <a:pt x="5055211" y="3088278"/>
                </a:lnTo>
                <a:lnTo>
                  <a:pt x="0" y="308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03" r="-430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6607200" y="2687335"/>
            <a:ext cx="5073600" cy="2975009"/>
          </a:xfrm>
          <a:custGeom>
            <a:avLst/>
            <a:gdLst/>
            <a:ahLst/>
            <a:cxnLst/>
            <a:rect l="l" t="t" r="r" b="b"/>
            <a:pathLst>
              <a:path w="5073600" h="2975009">
                <a:moveTo>
                  <a:pt x="0" y="0"/>
                </a:moveTo>
                <a:lnTo>
                  <a:pt x="5073600" y="0"/>
                </a:lnTo>
                <a:lnTo>
                  <a:pt x="5073600" y="2975009"/>
                </a:lnTo>
                <a:lnTo>
                  <a:pt x="0" y="2975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21" r="-212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6607200" y="6156327"/>
            <a:ext cx="5073600" cy="3088278"/>
          </a:xfrm>
          <a:custGeom>
            <a:avLst/>
            <a:gdLst/>
            <a:ahLst/>
            <a:cxnLst/>
            <a:rect l="l" t="t" r="r" b="b"/>
            <a:pathLst>
              <a:path w="5073600" h="3088278">
                <a:moveTo>
                  <a:pt x="0" y="0"/>
                </a:moveTo>
                <a:lnTo>
                  <a:pt x="5073600" y="0"/>
                </a:lnTo>
                <a:lnTo>
                  <a:pt x="5073600" y="3088279"/>
                </a:lnTo>
                <a:lnTo>
                  <a:pt x="0" y="308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1" r="-121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2204675" y="2687335"/>
            <a:ext cx="5054625" cy="3004986"/>
          </a:xfrm>
          <a:custGeom>
            <a:avLst/>
            <a:gdLst/>
            <a:ahLst/>
            <a:cxnLst/>
            <a:rect l="l" t="t" r="r" b="b"/>
            <a:pathLst>
              <a:path w="5054625" h="3004986">
                <a:moveTo>
                  <a:pt x="0" y="0"/>
                </a:moveTo>
                <a:lnTo>
                  <a:pt x="5054625" y="0"/>
                </a:lnTo>
                <a:lnTo>
                  <a:pt x="5054625" y="3004986"/>
                </a:lnTo>
                <a:lnTo>
                  <a:pt x="0" y="3004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44" r="-284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405285" y="1133475"/>
            <a:ext cx="13477430" cy="80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 dirty="0">
                <a:solidFill>
                  <a:srgbClr val="FB4545"/>
                </a:solidFill>
                <a:latin typeface="Emmali Semi-Bold"/>
              </a:rPr>
              <a:t>Results of PCG System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04675" y="6170022"/>
            <a:ext cx="5054625" cy="3088278"/>
          </a:xfrm>
          <a:custGeom>
            <a:avLst/>
            <a:gdLst/>
            <a:ahLst/>
            <a:cxnLst/>
            <a:rect l="l" t="t" r="r" b="b"/>
            <a:pathLst>
              <a:path w="5054625" h="3088278">
                <a:moveTo>
                  <a:pt x="0" y="0"/>
                </a:moveTo>
                <a:lnTo>
                  <a:pt x="5054625" y="0"/>
                </a:lnTo>
                <a:lnTo>
                  <a:pt x="5054625" y="3088278"/>
                </a:lnTo>
                <a:lnTo>
                  <a:pt x="0" y="30882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309" r="-430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D6502-5AD3-0D1D-070B-5105DADD0661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13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8786"/>
            <a:ext cx="27444222" cy="10287000"/>
            <a:chOff x="0" y="0"/>
            <a:chExt cx="36592295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2335274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20541021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12195225" y="2687335"/>
            <a:ext cx="5041011" cy="3062686"/>
          </a:xfrm>
          <a:custGeom>
            <a:avLst/>
            <a:gdLst/>
            <a:ahLst/>
            <a:cxnLst/>
            <a:rect l="l" t="t" r="r" b="b"/>
            <a:pathLst>
              <a:path w="5041011" h="3062686">
                <a:moveTo>
                  <a:pt x="0" y="0"/>
                </a:moveTo>
                <a:lnTo>
                  <a:pt x="5041011" y="0"/>
                </a:lnTo>
                <a:lnTo>
                  <a:pt x="5041011" y="3062686"/>
                </a:lnTo>
                <a:lnTo>
                  <a:pt x="0" y="3062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04" r="-400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6607200" y="2687335"/>
            <a:ext cx="5073675" cy="3062686"/>
          </a:xfrm>
          <a:custGeom>
            <a:avLst/>
            <a:gdLst/>
            <a:ahLst/>
            <a:cxnLst/>
            <a:rect l="l" t="t" r="r" b="b"/>
            <a:pathLst>
              <a:path w="5073675" h="3062686">
                <a:moveTo>
                  <a:pt x="0" y="0"/>
                </a:moveTo>
                <a:lnTo>
                  <a:pt x="5073675" y="0"/>
                </a:lnTo>
                <a:lnTo>
                  <a:pt x="5073675" y="3062686"/>
                </a:lnTo>
                <a:lnTo>
                  <a:pt x="0" y="3062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57" r="-365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28700" y="6156327"/>
            <a:ext cx="5064150" cy="3101973"/>
          </a:xfrm>
          <a:custGeom>
            <a:avLst/>
            <a:gdLst/>
            <a:ahLst/>
            <a:cxnLst/>
            <a:rect l="l" t="t" r="r" b="b"/>
            <a:pathLst>
              <a:path w="5064150" h="3101973">
                <a:moveTo>
                  <a:pt x="0" y="0"/>
                </a:moveTo>
                <a:lnTo>
                  <a:pt x="5064150" y="0"/>
                </a:lnTo>
                <a:lnTo>
                  <a:pt x="5064150" y="3101973"/>
                </a:lnTo>
                <a:lnTo>
                  <a:pt x="0" y="3101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1" r="-519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6607200" y="6156327"/>
            <a:ext cx="5073675" cy="3088278"/>
          </a:xfrm>
          <a:custGeom>
            <a:avLst/>
            <a:gdLst/>
            <a:ahLst/>
            <a:cxnLst/>
            <a:rect l="l" t="t" r="r" b="b"/>
            <a:pathLst>
              <a:path w="5073675" h="3088278">
                <a:moveTo>
                  <a:pt x="0" y="0"/>
                </a:moveTo>
                <a:lnTo>
                  <a:pt x="5073675" y="0"/>
                </a:lnTo>
                <a:lnTo>
                  <a:pt x="5073675" y="3088279"/>
                </a:lnTo>
                <a:lnTo>
                  <a:pt x="0" y="308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05" r="-410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965432" y="2687335"/>
            <a:ext cx="5127418" cy="3062686"/>
          </a:xfrm>
          <a:custGeom>
            <a:avLst/>
            <a:gdLst/>
            <a:ahLst/>
            <a:cxnLst/>
            <a:rect l="l" t="t" r="r" b="b"/>
            <a:pathLst>
              <a:path w="5127418" h="3062686">
                <a:moveTo>
                  <a:pt x="0" y="0"/>
                </a:moveTo>
                <a:lnTo>
                  <a:pt x="5127418" y="0"/>
                </a:lnTo>
                <a:lnTo>
                  <a:pt x="5127418" y="3062686"/>
                </a:lnTo>
                <a:lnTo>
                  <a:pt x="0" y="30626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94" r="-309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2405285" y="1133475"/>
            <a:ext cx="13477430" cy="80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 dirty="0">
                <a:solidFill>
                  <a:srgbClr val="FB4545"/>
                </a:solidFill>
                <a:latin typeface="Emmali Semi-Bold"/>
              </a:rPr>
              <a:t>Results of PCG System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195225" y="6156327"/>
            <a:ext cx="5041011" cy="3088278"/>
          </a:xfrm>
          <a:custGeom>
            <a:avLst/>
            <a:gdLst/>
            <a:ahLst/>
            <a:cxnLst/>
            <a:rect l="l" t="t" r="r" b="b"/>
            <a:pathLst>
              <a:path w="5041011" h="3088278">
                <a:moveTo>
                  <a:pt x="0" y="0"/>
                </a:moveTo>
                <a:lnTo>
                  <a:pt x="5041011" y="0"/>
                </a:lnTo>
                <a:lnTo>
                  <a:pt x="5041011" y="3088279"/>
                </a:lnTo>
                <a:lnTo>
                  <a:pt x="0" y="308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56" r="-445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32E82-E1E8-1650-925C-9F761C8C053C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14</a:t>
            </a:r>
            <a:endParaRPr lang="en-US" sz="105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26552"/>
            <a:ext cx="24758298" cy="7967670"/>
            <a:chOff x="0" y="0"/>
            <a:chExt cx="33011064" cy="10623561"/>
          </a:xfrm>
        </p:grpSpPr>
        <p:sp>
          <p:nvSpPr>
            <p:cNvPr id="3" name="Freeform 3"/>
            <p:cNvSpPr/>
            <p:nvPr/>
          </p:nvSpPr>
          <p:spPr>
            <a:xfrm rot="-5400000">
              <a:off x="190064" y="-190064"/>
              <a:ext cx="10623561" cy="11003688"/>
            </a:xfrm>
            <a:custGeom>
              <a:avLst/>
              <a:gdLst/>
              <a:ahLst/>
              <a:cxnLst/>
              <a:rect l="l" t="t" r="r" b="b"/>
              <a:pathLst>
                <a:path w="10623561" h="11003688">
                  <a:moveTo>
                    <a:pt x="0" y="0"/>
                  </a:moveTo>
                  <a:lnTo>
                    <a:pt x="10623560" y="0"/>
                  </a:lnTo>
                  <a:lnTo>
                    <a:pt x="10623560" y="11003688"/>
                  </a:lnTo>
                  <a:lnTo>
                    <a:pt x="0" y="1100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11193752" y="-190064"/>
              <a:ext cx="10623561" cy="11003688"/>
            </a:xfrm>
            <a:custGeom>
              <a:avLst/>
              <a:gdLst/>
              <a:ahLst/>
              <a:cxnLst/>
              <a:rect l="l" t="t" r="r" b="b"/>
              <a:pathLst>
                <a:path w="10623561" h="11003688">
                  <a:moveTo>
                    <a:pt x="0" y="0"/>
                  </a:moveTo>
                  <a:lnTo>
                    <a:pt x="10623560" y="0"/>
                  </a:lnTo>
                  <a:lnTo>
                    <a:pt x="10623560" y="11003688"/>
                  </a:lnTo>
                  <a:lnTo>
                    <a:pt x="0" y="1100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2197440" y="-190064"/>
              <a:ext cx="10623561" cy="11003688"/>
            </a:xfrm>
            <a:custGeom>
              <a:avLst/>
              <a:gdLst/>
              <a:ahLst/>
              <a:cxnLst/>
              <a:rect l="l" t="t" r="r" b="b"/>
              <a:pathLst>
                <a:path w="10623561" h="11003688">
                  <a:moveTo>
                    <a:pt x="0" y="0"/>
                  </a:moveTo>
                  <a:lnTo>
                    <a:pt x="10623560" y="0"/>
                  </a:lnTo>
                  <a:lnTo>
                    <a:pt x="10623560" y="11003688"/>
                  </a:lnTo>
                  <a:lnTo>
                    <a:pt x="0" y="1100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 rot="-2700000">
            <a:off x="3902450" y="3863881"/>
            <a:ext cx="4342797" cy="4114800"/>
          </a:xfrm>
          <a:custGeom>
            <a:avLst/>
            <a:gdLst/>
            <a:ahLst/>
            <a:cxnLst/>
            <a:rect l="l" t="t" r="r" b="b"/>
            <a:pathLst>
              <a:path w="4342797" h="4114800">
                <a:moveTo>
                  <a:pt x="0" y="0"/>
                </a:moveTo>
                <a:lnTo>
                  <a:pt x="4342797" y="0"/>
                </a:lnTo>
                <a:lnTo>
                  <a:pt x="43427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8100000">
            <a:off x="10160126" y="3396194"/>
            <a:ext cx="4342797" cy="4114800"/>
          </a:xfrm>
          <a:custGeom>
            <a:avLst/>
            <a:gdLst/>
            <a:ahLst/>
            <a:cxnLst/>
            <a:rect l="l" t="t" r="r" b="b"/>
            <a:pathLst>
              <a:path w="4342797" h="4114800">
                <a:moveTo>
                  <a:pt x="0" y="0"/>
                </a:moveTo>
                <a:lnTo>
                  <a:pt x="4342796" y="0"/>
                </a:lnTo>
                <a:lnTo>
                  <a:pt x="4342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7708287"/>
            <a:ext cx="13819467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latin typeface="Emmali Semi-Bold"/>
              </a:rPr>
              <a:t>Iterations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16230600" cy="2035597"/>
            <a:chOff x="0" y="0"/>
            <a:chExt cx="4274726" cy="5361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536124"/>
            </a:xfrm>
            <a:custGeom>
              <a:avLst/>
              <a:gdLst/>
              <a:ahLst/>
              <a:cxnLst/>
              <a:rect l="l" t="t" r="r" b="b"/>
              <a:pathLst>
                <a:path w="4274726" h="536124">
                  <a:moveTo>
                    <a:pt x="0" y="0"/>
                  </a:moveTo>
                  <a:lnTo>
                    <a:pt x="4274726" y="0"/>
                  </a:lnTo>
                  <a:lnTo>
                    <a:pt x="4274726" y="536124"/>
                  </a:lnTo>
                  <a:lnTo>
                    <a:pt x="0" y="53612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4274726" cy="507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453626" y="1517926"/>
            <a:ext cx="466295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2149068" y="5239174"/>
            <a:ext cx="13989864" cy="1288013"/>
            <a:chOff x="0" y="0"/>
            <a:chExt cx="18653152" cy="1717350"/>
          </a:xfrm>
        </p:grpSpPr>
        <p:sp>
          <p:nvSpPr>
            <p:cNvPr id="14" name="Freeform 14"/>
            <p:cNvSpPr/>
            <p:nvPr/>
          </p:nvSpPr>
          <p:spPr>
            <a:xfrm>
              <a:off x="8467901" y="0"/>
              <a:ext cx="1717350" cy="1717350"/>
            </a:xfrm>
            <a:custGeom>
              <a:avLst/>
              <a:gdLst/>
              <a:ahLst/>
              <a:cxnLst/>
              <a:rect l="l" t="t" r="r" b="b"/>
              <a:pathLst>
                <a:path w="1717350" h="1717350">
                  <a:moveTo>
                    <a:pt x="0" y="0"/>
                  </a:moveTo>
                  <a:lnTo>
                    <a:pt x="1717350" y="0"/>
                  </a:lnTo>
                  <a:lnTo>
                    <a:pt x="1717350" y="1717350"/>
                  </a:lnTo>
                  <a:lnTo>
                    <a:pt x="0" y="171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935802" y="0"/>
              <a:ext cx="1717350" cy="1717350"/>
            </a:xfrm>
            <a:custGeom>
              <a:avLst/>
              <a:gdLst/>
              <a:ahLst/>
              <a:cxnLst/>
              <a:rect l="l" t="t" r="r" b="b"/>
              <a:pathLst>
                <a:path w="1717350" h="1717350">
                  <a:moveTo>
                    <a:pt x="0" y="0"/>
                  </a:moveTo>
                  <a:lnTo>
                    <a:pt x="1717350" y="0"/>
                  </a:lnTo>
                  <a:lnTo>
                    <a:pt x="1717350" y="1717350"/>
                  </a:lnTo>
                  <a:lnTo>
                    <a:pt x="0" y="171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717350" cy="1717350"/>
            </a:xfrm>
            <a:custGeom>
              <a:avLst/>
              <a:gdLst/>
              <a:ahLst/>
              <a:cxnLst/>
              <a:rect l="l" t="t" r="r" b="b"/>
              <a:pathLst>
                <a:path w="1717350" h="1717350">
                  <a:moveTo>
                    <a:pt x="0" y="0"/>
                  </a:moveTo>
                  <a:lnTo>
                    <a:pt x="1717350" y="0"/>
                  </a:lnTo>
                  <a:lnTo>
                    <a:pt x="1717350" y="1717350"/>
                  </a:lnTo>
                  <a:lnTo>
                    <a:pt x="0" y="171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191084" y="1317901"/>
            <a:ext cx="267877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Iteration #2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6215" y="2251610"/>
            <a:ext cx="15436520" cy="59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Poppins"/>
              </a:rPr>
              <a:t>Prompt Interpretation &amp; Integration with the PCG System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819BC8-46A8-EED4-DA0D-B162FE0AE2F1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15</a:t>
            </a:r>
            <a:endParaRPr lang="en-US" sz="1050" b="1" dirty="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1EA28E77-1BD7-E927-74DA-CA9373D5A536}"/>
              </a:ext>
            </a:extLst>
          </p:cNvPr>
          <p:cNvSpPr/>
          <p:nvPr/>
        </p:nvSpPr>
        <p:spPr>
          <a:xfrm>
            <a:off x="2436270" y="4054897"/>
            <a:ext cx="744521" cy="1084912"/>
          </a:xfrm>
          <a:custGeom>
            <a:avLst/>
            <a:gdLst/>
            <a:ahLst/>
            <a:cxnLst/>
            <a:rect l="l" t="t" r="r" b="b"/>
            <a:pathLst>
              <a:path w="744521" h="1084912">
                <a:moveTo>
                  <a:pt x="0" y="0"/>
                </a:moveTo>
                <a:lnTo>
                  <a:pt x="744521" y="0"/>
                </a:lnTo>
                <a:lnTo>
                  <a:pt x="744521" y="1084912"/>
                </a:lnTo>
                <a:lnTo>
                  <a:pt x="0" y="10849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-3.58025E-6 L 0.34644 0.001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18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9180" y="-374073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6090" y="-374073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53001" y="-374073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615821" y="1226441"/>
            <a:ext cx="10576899" cy="8686181"/>
          </a:xfrm>
          <a:custGeom>
            <a:avLst/>
            <a:gdLst/>
            <a:ahLst/>
            <a:cxnLst/>
            <a:rect l="l" t="t" r="r" b="b"/>
            <a:pathLst>
              <a:path w="10576899" h="8686181">
                <a:moveTo>
                  <a:pt x="0" y="0"/>
                </a:moveTo>
                <a:lnTo>
                  <a:pt x="10576899" y="0"/>
                </a:lnTo>
                <a:lnTo>
                  <a:pt x="10576899" y="8686181"/>
                </a:lnTo>
                <a:lnTo>
                  <a:pt x="0" y="8686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2601952" y="394766"/>
            <a:ext cx="10604637" cy="63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7"/>
              </a:lnSpc>
            </a:pPr>
            <a:r>
              <a:rPr lang="en-US" sz="4727">
                <a:solidFill>
                  <a:srgbClr val="000000"/>
                </a:solidFill>
                <a:latin typeface="Emmali Semi-Bold"/>
              </a:rPr>
              <a:t>Process of Interpreting Initial Prompt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10B3F0-A1CB-CB0D-6576-54C6904EB15F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16</a:t>
            </a:r>
            <a:endParaRPr lang="en-US" sz="1050" b="1" dirty="0"/>
          </a:p>
        </p:txBody>
      </p:sp>
    </p:spTree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684" y="0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369" y="0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77361" y="0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723361" y="1225782"/>
            <a:ext cx="11110663" cy="8659782"/>
          </a:xfrm>
          <a:custGeom>
            <a:avLst/>
            <a:gdLst/>
            <a:ahLst/>
            <a:cxnLst/>
            <a:rect l="l" t="t" r="r" b="b"/>
            <a:pathLst>
              <a:path w="11110663" h="8659782">
                <a:moveTo>
                  <a:pt x="0" y="0"/>
                </a:moveTo>
                <a:lnTo>
                  <a:pt x="11110663" y="0"/>
                </a:lnTo>
                <a:lnTo>
                  <a:pt x="11110663" y="8659782"/>
                </a:lnTo>
                <a:lnTo>
                  <a:pt x="0" y="8659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4976374" y="394766"/>
            <a:ext cx="10604637" cy="63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7"/>
              </a:lnSpc>
            </a:pPr>
            <a:r>
              <a:rPr lang="en-US" sz="4727">
                <a:solidFill>
                  <a:srgbClr val="000000"/>
                </a:solidFill>
                <a:latin typeface="Emmali Semi-Bold"/>
              </a:rPr>
              <a:t>Process of Interpreting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ABFFB2-8F68-52B3-5452-377B2C907FDC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17</a:t>
            </a:r>
            <a:endParaRPr lang="en-US" sz="1050" b="1" dirty="0"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751456" y="-1542670"/>
            <a:ext cx="10287000" cy="13789911"/>
          </a:xfrm>
          <a:custGeom>
            <a:avLst/>
            <a:gdLst/>
            <a:ahLst/>
            <a:cxnLst/>
            <a:rect l="l" t="t" r="r" b="b"/>
            <a:pathLst>
              <a:path w="10287000" h="13789911">
                <a:moveTo>
                  <a:pt x="0" y="0"/>
                </a:moveTo>
                <a:lnTo>
                  <a:pt x="10287000" y="0"/>
                </a:lnTo>
                <a:lnTo>
                  <a:pt x="10287000" y="13789911"/>
                </a:lnTo>
                <a:lnTo>
                  <a:pt x="0" y="1378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42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15405766" y="-1542670"/>
            <a:ext cx="10287000" cy="13789911"/>
          </a:xfrm>
          <a:custGeom>
            <a:avLst/>
            <a:gdLst/>
            <a:ahLst/>
            <a:cxnLst/>
            <a:rect l="l" t="t" r="r" b="b"/>
            <a:pathLst>
              <a:path w="10287000" h="13789911">
                <a:moveTo>
                  <a:pt x="0" y="0"/>
                </a:moveTo>
                <a:lnTo>
                  <a:pt x="10287000" y="0"/>
                </a:lnTo>
                <a:lnTo>
                  <a:pt x="10287000" y="13789911"/>
                </a:lnTo>
                <a:lnTo>
                  <a:pt x="0" y="1378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942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604FBC-5BF2-02A3-30CC-0568EA466890}"/>
              </a:ext>
            </a:extLst>
          </p:cNvPr>
          <p:cNvGrpSpPr/>
          <p:nvPr/>
        </p:nvGrpSpPr>
        <p:grpSpPr>
          <a:xfrm>
            <a:off x="3733800" y="2265238"/>
            <a:ext cx="10820400" cy="7374062"/>
            <a:chOff x="4724400" y="2704153"/>
            <a:chExt cx="8494391" cy="5881922"/>
          </a:xfrm>
        </p:grpSpPr>
        <p:sp>
          <p:nvSpPr>
            <p:cNvPr id="5" name="Freeform 5"/>
            <p:cNvSpPr/>
            <p:nvPr/>
          </p:nvSpPr>
          <p:spPr>
            <a:xfrm>
              <a:off x="4724400" y="2704153"/>
              <a:ext cx="8494391" cy="1778682"/>
            </a:xfrm>
            <a:custGeom>
              <a:avLst/>
              <a:gdLst/>
              <a:ahLst/>
              <a:cxnLst/>
              <a:rect l="l" t="t" r="r" b="b"/>
              <a:pathLst>
                <a:path w="8494391" h="1778682">
                  <a:moveTo>
                    <a:pt x="0" y="0"/>
                  </a:moveTo>
                  <a:lnTo>
                    <a:pt x="8494391" y="0"/>
                  </a:lnTo>
                  <a:lnTo>
                    <a:pt x="8494391" y="1778682"/>
                  </a:lnTo>
                  <a:lnTo>
                    <a:pt x="0" y="1778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7170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4724400" y="4914900"/>
              <a:ext cx="8494391" cy="3671175"/>
            </a:xfrm>
            <a:custGeom>
              <a:avLst/>
              <a:gdLst/>
              <a:ahLst/>
              <a:cxnLst/>
              <a:rect l="l" t="t" r="r" b="b"/>
              <a:pathLst>
                <a:path w="8494391" h="3671175">
                  <a:moveTo>
                    <a:pt x="0" y="0"/>
                  </a:moveTo>
                  <a:lnTo>
                    <a:pt x="8494391" y="0"/>
                  </a:lnTo>
                  <a:lnTo>
                    <a:pt x="8494391" y="3671174"/>
                  </a:lnTo>
                  <a:lnTo>
                    <a:pt x="0" y="3671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405285" y="1133475"/>
            <a:ext cx="13477430" cy="80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 dirty="0">
                <a:solidFill>
                  <a:srgbClr val="FB4545"/>
                </a:solidFill>
                <a:latin typeface="Emmali Semi-Bold"/>
              </a:rPr>
              <a:t>Results of Interpretation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A6D2C-6EEE-4E7A-6AA3-14CABAED1792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18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26552"/>
            <a:ext cx="24758298" cy="7967670"/>
            <a:chOff x="0" y="0"/>
            <a:chExt cx="33011064" cy="10623561"/>
          </a:xfrm>
        </p:grpSpPr>
        <p:sp>
          <p:nvSpPr>
            <p:cNvPr id="3" name="Freeform 3"/>
            <p:cNvSpPr/>
            <p:nvPr/>
          </p:nvSpPr>
          <p:spPr>
            <a:xfrm rot="-5400000">
              <a:off x="190064" y="-190064"/>
              <a:ext cx="10623561" cy="11003688"/>
            </a:xfrm>
            <a:custGeom>
              <a:avLst/>
              <a:gdLst/>
              <a:ahLst/>
              <a:cxnLst/>
              <a:rect l="l" t="t" r="r" b="b"/>
              <a:pathLst>
                <a:path w="10623561" h="11003688">
                  <a:moveTo>
                    <a:pt x="0" y="0"/>
                  </a:moveTo>
                  <a:lnTo>
                    <a:pt x="10623560" y="0"/>
                  </a:lnTo>
                  <a:lnTo>
                    <a:pt x="10623560" y="11003688"/>
                  </a:lnTo>
                  <a:lnTo>
                    <a:pt x="0" y="1100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11193752" y="-190064"/>
              <a:ext cx="10623561" cy="11003688"/>
            </a:xfrm>
            <a:custGeom>
              <a:avLst/>
              <a:gdLst/>
              <a:ahLst/>
              <a:cxnLst/>
              <a:rect l="l" t="t" r="r" b="b"/>
              <a:pathLst>
                <a:path w="10623561" h="11003688">
                  <a:moveTo>
                    <a:pt x="0" y="0"/>
                  </a:moveTo>
                  <a:lnTo>
                    <a:pt x="10623560" y="0"/>
                  </a:lnTo>
                  <a:lnTo>
                    <a:pt x="10623560" y="11003688"/>
                  </a:lnTo>
                  <a:lnTo>
                    <a:pt x="0" y="1100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2197440" y="-190064"/>
              <a:ext cx="10623561" cy="11003688"/>
            </a:xfrm>
            <a:custGeom>
              <a:avLst/>
              <a:gdLst/>
              <a:ahLst/>
              <a:cxnLst/>
              <a:rect l="l" t="t" r="r" b="b"/>
              <a:pathLst>
                <a:path w="10623561" h="11003688">
                  <a:moveTo>
                    <a:pt x="0" y="0"/>
                  </a:moveTo>
                  <a:lnTo>
                    <a:pt x="10623560" y="0"/>
                  </a:lnTo>
                  <a:lnTo>
                    <a:pt x="10623560" y="11003688"/>
                  </a:lnTo>
                  <a:lnTo>
                    <a:pt x="0" y="1100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 rot="-2700000">
            <a:off x="3902450" y="3863881"/>
            <a:ext cx="4342797" cy="4114800"/>
          </a:xfrm>
          <a:custGeom>
            <a:avLst/>
            <a:gdLst/>
            <a:ahLst/>
            <a:cxnLst/>
            <a:rect l="l" t="t" r="r" b="b"/>
            <a:pathLst>
              <a:path w="4342797" h="4114800">
                <a:moveTo>
                  <a:pt x="0" y="0"/>
                </a:moveTo>
                <a:lnTo>
                  <a:pt x="4342797" y="0"/>
                </a:lnTo>
                <a:lnTo>
                  <a:pt x="43427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8100000">
            <a:off x="10160126" y="3396194"/>
            <a:ext cx="4342797" cy="4114800"/>
          </a:xfrm>
          <a:custGeom>
            <a:avLst/>
            <a:gdLst/>
            <a:ahLst/>
            <a:cxnLst/>
            <a:rect l="l" t="t" r="r" b="b"/>
            <a:pathLst>
              <a:path w="4342797" h="4114800">
                <a:moveTo>
                  <a:pt x="0" y="0"/>
                </a:moveTo>
                <a:lnTo>
                  <a:pt x="4342796" y="0"/>
                </a:lnTo>
                <a:lnTo>
                  <a:pt x="4342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28700" y="7708287"/>
            <a:ext cx="13819467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latin typeface="Emmali Semi-Bold"/>
              </a:rPr>
              <a:t>Iterations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16230600" cy="2035597"/>
            <a:chOff x="0" y="0"/>
            <a:chExt cx="4274726" cy="5361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536124"/>
            </a:xfrm>
            <a:custGeom>
              <a:avLst/>
              <a:gdLst/>
              <a:ahLst/>
              <a:cxnLst/>
              <a:rect l="l" t="t" r="r" b="b"/>
              <a:pathLst>
                <a:path w="4274726" h="536124">
                  <a:moveTo>
                    <a:pt x="0" y="0"/>
                  </a:moveTo>
                  <a:lnTo>
                    <a:pt x="4274726" y="0"/>
                  </a:lnTo>
                  <a:lnTo>
                    <a:pt x="4274726" y="536124"/>
                  </a:lnTo>
                  <a:lnTo>
                    <a:pt x="0" y="53612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4274726" cy="507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453626" y="1517926"/>
            <a:ext cx="466295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2149068" y="5239174"/>
            <a:ext cx="13989864" cy="1288013"/>
            <a:chOff x="0" y="0"/>
            <a:chExt cx="18653152" cy="1717350"/>
          </a:xfrm>
        </p:grpSpPr>
        <p:sp>
          <p:nvSpPr>
            <p:cNvPr id="14" name="Freeform 14"/>
            <p:cNvSpPr/>
            <p:nvPr/>
          </p:nvSpPr>
          <p:spPr>
            <a:xfrm>
              <a:off x="8467901" y="0"/>
              <a:ext cx="1717350" cy="1717350"/>
            </a:xfrm>
            <a:custGeom>
              <a:avLst/>
              <a:gdLst/>
              <a:ahLst/>
              <a:cxnLst/>
              <a:rect l="l" t="t" r="r" b="b"/>
              <a:pathLst>
                <a:path w="1717350" h="1717350">
                  <a:moveTo>
                    <a:pt x="0" y="0"/>
                  </a:moveTo>
                  <a:lnTo>
                    <a:pt x="1717350" y="0"/>
                  </a:lnTo>
                  <a:lnTo>
                    <a:pt x="1717350" y="1717350"/>
                  </a:lnTo>
                  <a:lnTo>
                    <a:pt x="0" y="171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935802" y="0"/>
              <a:ext cx="1717350" cy="1717350"/>
            </a:xfrm>
            <a:custGeom>
              <a:avLst/>
              <a:gdLst/>
              <a:ahLst/>
              <a:cxnLst/>
              <a:rect l="l" t="t" r="r" b="b"/>
              <a:pathLst>
                <a:path w="1717350" h="1717350">
                  <a:moveTo>
                    <a:pt x="0" y="0"/>
                  </a:moveTo>
                  <a:lnTo>
                    <a:pt x="1717350" y="0"/>
                  </a:lnTo>
                  <a:lnTo>
                    <a:pt x="1717350" y="1717350"/>
                  </a:lnTo>
                  <a:lnTo>
                    <a:pt x="0" y="171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717350" cy="1717350"/>
            </a:xfrm>
            <a:custGeom>
              <a:avLst/>
              <a:gdLst/>
              <a:ahLst/>
              <a:cxnLst/>
              <a:rect l="l" t="t" r="r" b="b"/>
              <a:pathLst>
                <a:path w="1717350" h="1717350">
                  <a:moveTo>
                    <a:pt x="0" y="0"/>
                  </a:moveTo>
                  <a:lnTo>
                    <a:pt x="1717350" y="0"/>
                  </a:lnTo>
                  <a:lnTo>
                    <a:pt x="1717350" y="1717350"/>
                  </a:lnTo>
                  <a:lnTo>
                    <a:pt x="0" y="171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191084" y="1317901"/>
            <a:ext cx="267877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Iteration #3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6215" y="2251610"/>
            <a:ext cx="15436520" cy="59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Poppins"/>
              </a:rPr>
              <a:t>Tool’s UI/UX Design and Implementation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843835-7AE5-9FD1-EEA7-235EFF0EBD6D}"/>
              </a:ext>
            </a:extLst>
          </p:cNvPr>
          <p:cNvSpPr txBox="1"/>
          <p:nvPr/>
        </p:nvSpPr>
        <p:spPr>
          <a:xfrm>
            <a:off x="17449801" y="9512023"/>
            <a:ext cx="533399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19</a:t>
            </a:r>
            <a:endParaRPr lang="en-US" sz="1050" b="1" dirty="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06086BD9-9B29-9C95-43DB-3356A978014D}"/>
              </a:ext>
            </a:extLst>
          </p:cNvPr>
          <p:cNvSpPr/>
          <p:nvPr/>
        </p:nvSpPr>
        <p:spPr>
          <a:xfrm>
            <a:off x="8780479" y="4054897"/>
            <a:ext cx="744521" cy="1084912"/>
          </a:xfrm>
          <a:custGeom>
            <a:avLst/>
            <a:gdLst/>
            <a:ahLst/>
            <a:cxnLst/>
            <a:rect l="l" t="t" r="r" b="b"/>
            <a:pathLst>
              <a:path w="744521" h="1084912">
                <a:moveTo>
                  <a:pt x="0" y="0"/>
                </a:moveTo>
                <a:lnTo>
                  <a:pt x="744521" y="0"/>
                </a:lnTo>
                <a:lnTo>
                  <a:pt x="744521" y="1084912"/>
                </a:lnTo>
                <a:lnTo>
                  <a:pt x="0" y="10849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2778E-6 -3.58025E-6 L 0.34645 0.001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18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820543" y="-7820543"/>
            <a:ext cx="2646915" cy="18288000"/>
            <a:chOff x="0" y="0"/>
            <a:chExt cx="697130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7130" cy="4816592"/>
            </a:xfrm>
            <a:custGeom>
              <a:avLst/>
              <a:gdLst/>
              <a:ahLst/>
              <a:cxnLst/>
              <a:rect l="l" t="t" r="r" b="b"/>
              <a:pathLst>
                <a:path w="697130" h="4816592">
                  <a:moveTo>
                    <a:pt x="0" y="0"/>
                  </a:moveTo>
                  <a:lnTo>
                    <a:pt x="697130" y="0"/>
                  </a:lnTo>
                  <a:lnTo>
                    <a:pt x="697130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697130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8937416" y="-6290501"/>
            <a:ext cx="413169" cy="18288000"/>
            <a:chOff x="0" y="0"/>
            <a:chExt cx="108818" cy="48165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818" cy="4816592"/>
            </a:xfrm>
            <a:custGeom>
              <a:avLst/>
              <a:gdLst/>
              <a:ahLst/>
              <a:cxnLst/>
              <a:rect l="l" t="t" r="r" b="b"/>
              <a:pathLst>
                <a:path w="108818" h="4816592">
                  <a:moveTo>
                    <a:pt x="0" y="0"/>
                  </a:moveTo>
                  <a:lnTo>
                    <a:pt x="108818" y="0"/>
                  </a:lnTo>
                  <a:lnTo>
                    <a:pt x="10881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818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8937455" y="-5877371"/>
            <a:ext cx="413090" cy="18288000"/>
            <a:chOff x="0" y="0"/>
            <a:chExt cx="108797" cy="48165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4816592"/>
            </a:xfrm>
            <a:custGeom>
              <a:avLst/>
              <a:gdLst/>
              <a:ahLst/>
              <a:cxnLst/>
              <a:rect l="l" t="t" r="r" b="b"/>
              <a:pathLst>
                <a:path w="108797" h="4816592">
                  <a:moveTo>
                    <a:pt x="0" y="0"/>
                  </a:moveTo>
                  <a:lnTo>
                    <a:pt x="108797" y="0"/>
                  </a:lnTo>
                  <a:lnTo>
                    <a:pt x="10879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753545"/>
            <a:ext cx="7168533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FFFFFF"/>
                </a:solidFill>
                <a:latin typeface="Emmali Semi-Bold"/>
              </a:rPr>
              <a:t>Overview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545780"/>
              </p:ext>
            </p:extLst>
          </p:nvPr>
        </p:nvGraphicFramePr>
        <p:xfrm>
          <a:off x="1028700" y="4130398"/>
          <a:ext cx="7479588" cy="5381625"/>
        </p:xfrm>
        <a:graphic>
          <a:graphicData uri="http://schemas.openxmlformats.org/drawingml/2006/table">
            <a:tbl>
              <a:tblPr/>
              <a:tblGrid>
                <a:gridCol w="194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632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B4545"/>
                          </a:solidFill>
                          <a:latin typeface="Poppins"/>
                        </a:rPr>
                        <a:t>1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</a:rPr>
                        <a:t>Project Context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32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B4545"/>
                          </a:solidFill>
                          <a:latin typeface="Poppins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</a:rPr>
                        <a:t>Problem Statement &amp; Purpose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632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B4545"/>
                          </a:solidFill>
                          <a:latin typeface="Poppins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</a:rPr>
                        <a:t>Research Questions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632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B4545"/>
                          </a:solidFill>
                          <a:latin typeface="Poppins"/>
                        </a:rPr>
                        <a:t>4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Poppins"/>
                        </a:rPr>
                        <a:t>Methodology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6325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9779712" y="4130398"/>
          <a:ext cx="7479588" cy="4310064"/>
        </p:xfrm>
        <a:graphic>
          <a:graphicData uri="http://schemas.openxmlformats.org/drawingml/2006/table">
            <a:tbl>
              <a:tblPr/>
              <a:tblGrid>
                <a:gridCol w="194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7516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B4545"/>
                          </a:solidFill>
                          <a:latin typeface="Poppins"/>
                        </a:rPr>
                        <a:t>6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</a:rPr>
                        <a:t>Results &amp; Findings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7516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B4545"/>
                          </a:solidFill>
                          <a:latin typeface="Poppins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</a:rPr>
                        <a:t>Project Demo 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516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FB4545"/>
                          </a:solidFill>
                          <a:latin typeface="Poppins"/>
                        </a:rPr>
                        <a:t>8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</a:rPr>
                        <a:t>Discussion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516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FB4545"/>
                          </a:solidFill>
                          <a:latin typeface="Poppins"/>
                        </a:rPr>
                        <a:t>9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Poppins"/>
                        </a:rPr>
                        <a:t>Conclusion &amp; Future Work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308"/>
              </p:ext>
            </p:extLst>
          </p:nvPr>
        </p:nvGraphicFramePr>
        <p:xfrm>
          <a:off x="1028700" y="8407123"/>
          <a:ext cx="7479588" cy="1104900"/>
        </p:xfrm>
        <a:graphic>
          <a:graphicData uri="http://schemas.openxmlformats.org/drawingml/2006/table">
            <a:tbl>
              <a:tblPr/>
              <a:tblGrid>
                <a:gridCol w="194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49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3640"/>
                        </a:lnSpc>
                        <a:defRPr/>
                      </a:pPr>
                      <a:r>
                        <a:rPr lang="en-US" sz="2600" kern="1200" dirty="0">
                          <a:solidFill>
                            <a:srgbClr val="FB4545"/>
                          </a:solidFill>
                          <a:latin typeface="Poppins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000000"/>
                          </a:solidFill>
                          <a:latin typeface="Poppins"/>
                        </a:rPr>
                        <a:t>Iterations</a:t>
                      </a:r>
                      <a:endParaRPr lang="en-US" sz="1100" dirty="0"/>
                    </a:p>
                  </a:txBody>
                  <a:tcPr marL="211594" marR="211594" marT="211594" marB="211594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1AE34A6-8F3D-4809-53F1-2938EE9124EA}"/>
              </a:ext>
            </a:extLst>
          </p:cNvPr>
          <p:cNvSpPr txBox="1"/>
          <p:nvPr/>
        </p:nvSpPr>
        <p:spPr>
          <a:xfrm>
            <a:off x="17526000" y="9512023"/>
            <a:ext cx="457200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9180" y="-374073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6090" y="-374073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53001" y="-374073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79237" y="1342791"/>
            <a:ext cx="9917563" cy="8424596"/>
          </a:xfrm>
          <a:custGeom>
            <a:avLst/>
            <a:gdLst/>
            <a:ahLst/>
            <a:cxnLst/>
            <a:rect l="l" t="t" r="r" b="b"/>
            <a:pathLst>
              <a:path w="9917563" h="8424596">
                <a:moveTo>
                  <a:pt x="0" y="0"/>
                </a:moveTo>
                <a:lnTo>
                  <a:pt x="9917563" y="0"/>
                </a:lnTo>
                <a:lnTo>
                  <a:pt x="9917563" y="8424596"/>
                </a:lnTo>
                <a:lnTo>
                  <a:pt x="0" y="8424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2601952" y="394766"/>
            <a:ext cx="10604637" cy="63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7"/>
              </a:lnSpc>
            </a:pPr>
            <a:r>
              <a:rPr lang="en-US" sz="4727">
                <a:solidFill>
                  <a:srgbClr val="000000"/>
                </a:solidFill>
                <a:latin typeface="Emmali Semi-Bold"/>
              </a:rPr>
              <a:t>Use Case Diagram of the Tool’s 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EC4CE-D542-C033-B94E-6E05319150AD}"/>
              </a:ext>
            </a:extLst>
          </p:cNvPr>
          <p:cNvSpPr txBox="1"/>
          <p:nvPr/>
        </p:nvSpPr>
        <p:spPr>
          <a:xfrm>
            <a:off x="17387209" y="9512023"/>
            <a:ext cx="595992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20</a:t>
            </a:r>
            <a:endParaRPr lang="en-US" sz="1050" b="1" dirty="0"/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5643"/>
            <a:ext cx="27444222" cy="10287000"/>
            <a:chOff x="0" y="0"/>
            <a:chExt cx="36592295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2335274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20541021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1815604" y="1683892"/>
            <a:ext cx="6566396" cy="3037787"/>
          </a:xfrm>
          <a:custGeom>
            <a:avLst/>
            <a:gdLst/>
            <a:ahLst/>
            <a:cxnLst/>
            <a:rect l="l" t="t" r="r" b="b"/>
            <a:pathLst>
              <a:path w="6566396" h="3037787">
                <a:moveTo>
                  <a:pt x="0" y="0"/>
                </a:moveTo>
                <a:lnTo>
                  <a:pt x="6566396" y="0"/>
                </a:lnTo>
                <a:lnTo>
                  <a:pt x="6566396" y="3037787"/>
                </a:lnTo>
                <a:lnTo>
                  <a:pt x="0" y="3037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114453" y="1683892"/>
            <a:ext cx="7420947" cy="8245497"/>
          </a:xfrm>
          <a:custGeom>
            <a:avLst/>
            <a:gdLst/>
            <a:ahLst/>
            <a:cxnLst/>
            <a:rect l="l" t="t" r="r" b="b"/>
            <a:pathLst>
              <a:path w="7420947" h="8245497">
                <a:moveTo>
                  <a:pt x="0" y="0"/>
                </a:moveTo>
                <a:lnTo>
                  <a:pt x="7420947" y="0"/>
                </a:lnTo>
                <a:lnTo>
                  <a:pt x="7420947" y="8245497"/>
                </a:lnTo>
                <a:lnTo>
                  <a:pt x="0" y="824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815604" y="5790570"/>
            <a:ext cx="6566396" cy="4138819"/>
          </a:xfrm>
          <a:custGeom>
            <a:avLst/>
            <a:gdLst/>
            <a:ahLst/>
            <a:cxnLst/>
            <a:rect l="l" t="t" r="r" b="b"/>
            <a:pathLst>
              <a:path w="6566396" h="4138819">
                <a:moveTo>
                  <a:pt x="0" y="0"/>
                </a:moveTo>
                <a:lnTo>
                  <a:pt x="6566396" y="0"/>
                </a:lnTo>
                <a:lnTo>
                  <a:pt x="6566396" y="4138819"/>
                </a:lnTo>
                <a:lnTo>
                  <a:pt x="0" y="4138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815604" y="4988617"/>
            <a:ext cx="1350911" cy="535014"/>
          </a:xfrm>
          <a:custGeom>
            <a:avLst/>
            <a:gdLst/>
            <a:ahLst/>
            <a:cxnLst/>
            <a:rect l="l" t="t" r="r" b="b"/>
            <a:pathLst>
              <a:path w="1350911" h="535014">
                <a:moveTo>
                  <a:pt x="0" y="0"/>
                </a:moveTo>
                <a:lnTo>
                  <a:pt x="1350911" y="0"/>
                </a:lnTo>
                <a:lnTo>
                  <a:pt x="1350911" y="535014"/>
                </a:lnTo>
                <a:lnTo>
                  <a:pt x="0" y="535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3314179" y="5007406"/>
            <a:ext cx="1531581" cy="497437"/>
          </a:xfrm>
          <a:custGeom>
            <a:avLst/>
            <a:gdLst/>
            <a:ahLst/>
            <a:cxnLst/>
            <a:rect l="l" t="t" r="r" b="b"/>
            <a:pathLst>
              <a:path w="1531581" h="497437">
                <a:moveTo>
                  <a:pt x="0" y="0"/>
                </a:moveTo>
                <a:lnTo>
                  <a:pt x="1531582" y="0"/>
                </a:lnTo>
                <a:lnTo>
                  <a:pt x="1531582" y="497437"/>
                </a:lnTo>
                <a:lnTo>
                  <a:pt x="0" y="4974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4990666" y="5007406"/>
            <a:ext cx="1623214" cy="497437"/>
          </a:xfrm>
          <a:custGeom>
            <a:avLst/>
            <a:gdLst/>
            <a:ahLst/>
            <a:cxnLst/>
            <a:rect l="l" t="t" r="r" b="b"/>
            <a:pathLst>
              <a:path w="1623214" h="497437">
                <a:moveTo>
                  <a:pt x="0" y="0"/>
                </a:moveTo>
                <a:lnTo>
                  <a:pt x="1623214" y="0"/>
                </a:lnTo>
                <a:lnTo>
                  <a:pt x="1623214" y="497437"/>
                </a:lnTo>
                <a:lnTo>
                  <a:pt x="0" y="4974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6758786" y="5007406"/>
            <a:ext cx="1623214" cy="497437"/>
          </a:xfrm>
          <a:custGeom>
            <a:avLst/>
            <a:gdLst/>
            <a:ahLst/>
            <a:cxnLst/>
            <a:rect l="l" t="t" r="r" b="b"/>
            <a:pathLst>
              <a:path w="1623214" h="497437">
                <a:moveTo>
                  <a:pt x="0" y="0"/>
                </a:moveTo>
                <a:lnTo>
                  <a:pt x="1623214" y="0"/>
                </a:lnTo>
                <a:lnTo>
                  <a:pt x="1623214" y="497437"/>
                </a:lnTo>
                <a:lnTo>
                  <a:pt x="0" y="497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2405285" y="390418"/>
            <a:ext cx="13477430" cy="80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 dirty="0">
                <a:solidFill>
                  <a:srgbClr val="FB4545"/>
                </a:solidFill>
                <a:latin typeface="Emmali Semi-Bold"/>
              </a:rPr>
              <a:t>Results of Tool’s UI Implementation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7B472-EE05-5A43-D7F4-ABC3D6F546C0}"/>
              </a:ext>
            </a:extLst>
          </p:cNvPr>
          <p:cNvSpPr txBox="1"/>
          <p:nvPr/>
        </p:nvSpPr>
        <p:spPr>
          <a:xfrm>
            <a:off x="17387209" y="9512023"/>
            <a:ext cx="595992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21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5643"/>
            <a:ext cx="27444222" cy="10287000"/>
            <a:chOff x="0" y="0"/>
            <a:chExt cx="36592295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2335274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20541021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937118" y="1486170"/>
            <a:ext cx="7460950" cy="8567777"/>
          </a:xfrm>
          <a:custGeom>
            <a:avLst/>
            <a:gdLst/>
            <a:ahLst/>
            <a:cxnLst/>
            <a:rect l="l" t="t" r="r" b="b"/>
            <a:pathLst>
              <a:path w="7460950" h="8567777">
                <a:moveTo>
                  <a:pt x="0" y="0"/>
                </a:moveTo>
                <a:lnTo>
                  <a:pt x="7460950" y="0"/>
                </a:lnTo>
                <a:lnTo>
                  <a:pt x="7460950" y="8567778"/>
                </a:lnTo>
                <a:lnTo>
                  <a:pt x="0" y="8567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A1A897-C7A2-FDE5-CACB-1FED9BA3C40C}"/>
              </a:ext>
            </a:extLst>
          </p:cNvPr>
          <p:cNvGrpSpPr/>
          <p:nvPr/>
        </p:nvGrpSpPr>
        <p:grpSpPr>
          <a:xfrm>
            <a:off x="7848600" y="742173"/>
            <a:ext cx="10162684" cy="10055773"/>
            <a:chOff x="8125316" y="742175"/>
            <a:chExt cx="10162684" cy="10055773"/>
          </a:xfrm>
        </p:grpSpPr>
        <p:grpSp>
          <p:nvGrpSpPr>
            <p:cNvPr id="6" name="Group 6"/>
            <p:cNvGrpSpPr/>
            <p:nvPr/>
          </p:nvGrpSpPr>
          <p:grpSpPr>
            <a:xfrm>
              <a:off x="8868609" y="1486172"/>
              <a:ext cx="8684270" cy="8567777"/>
              <a:chOff x="0" y="0"/>
              <a:chExt cx="2287215" cy="225653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287215" cy="2256534"/>
              </a:xfrm>
              <a:custGeom>
                <a:avLst/>
                <a:gdLst/>
                <a:ahLst/>
                <a:cxnLst/>
                <a:rect l="l" t="t" r="r" b="b"/>
                <a:pathLst>
                  <a:path w="2287215" h="2256534">
                    <a:moveTo>
                      <a:pt x="0" y="0"/>
                    </a:moveTo>
                    <a:lnTo>
                      <a:pt x="2287215" y="0"/>
                    </a:lnTo>
                    <a:lnTo>
                      <a:pt x="2287215" y="2256534"/>
                    </a:lnTo>
                    <a:lnTo>
                      <a:pt x="0" y="225653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2287215" cy="22279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endParaRPr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5316" y="742175"/>
              <a:ext cx="10162684" cy="10055773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2405285" y="390418"/>
            <a:ext cx="13477430" cy="80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8"/>
              </a:lnSpc>
            </a:pPr>
            <a:r>
              <a:rPr lang="en-US" sz="6008" dirty="0">
                <a:solidFill>
                  <a:srgbClr val="FB4545"/>
                </a:solidFill>
                <a:latin typeface="Emmali Semi-Bold"/>
              </a:rPr>
              <a:t>Survey about the Tool’s UI/UX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0BC674-43D2-0B26-445E-A48CF883A601}"/>
              </a:ext>
            </a:extLst>
          </p:cNvPr>
          <p:cNvSpPr txBox="1"/>
          <p:nvPr/>
        </p:nvSpPr>
        <p:spPr>
          <a:xfrm>
            <a:off x="17387209" y="9512023"/>
            <a:ext cx="595992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22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6251846" y="6383423"/>
            <a:ext cx="5716358" cy="242945"/>
          </a:xfrm>
          <a:custGeom>
            <a:avLst/>
            <a:gdLst/>
            <a:ahLst/>
            <a:cxnLst/>
            <a:rect l="l" t="t" r="r" b="b"/>
            <a:pathLst>
              <a:path w="5716358" h="242945">
                <a:moveTo>
                  <a:pt x="0" y="0"/>
                </a:moveTo>
                <a:lnTo>
                  <a:pt x="5716358" y="0"/>
                </a:lnTo>
                <a:lnTo>
                  <a:pt x="5716358" y="242946"/>
                </a:lnTo>
                <a:lnTo>
                  <a:pt x="0" y="24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0" y="1086352"/>
            <a:ext cx="18288000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</a:pPr>
            <a:r>
              <a:rPr lang="en-US" sz="9000" dirty="0">
                <a:solidFill>
                  <a:srgbClr val="000000"/>
                </a:solidFill>
                <a:latin typeface="Emmali Semi-Bold"/>
              </a:rPr>
              <a:t>Results And Findings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5F8C4-18A7-0F88-38ED-3B363EF1DE0C}"/>
              </a:ext>
            </a:extLst>
          </p:cNvPr>
          <p:cNvGrpSpPr/>
          <p:nvPr/>
        </p:nvGrpSpPr>
        <p:grpSpPr>
          <a:xfrm>
            <a:off x="643197" y="3732442"/>
            <a:ext cx="7576292" cy="4151172"/>
            <a:chOff x="643197" y="3732442"/>
            <a:chExt cx="7576292" cy="4151172"/>
          </a:xfrm>
        </p:grpSpPr>
        <p:sp>
          <p:nvSpPr>
            <p:cNvPr id="3" name="Freeform 3"/>
            <p:cNvSpPr/>
            <p:nvPr/>
          </p:nvSpPr>
          <p:spPr>
            <a:xfrm>
              <a:off x="2530215" y="5338597"/>
              <a:ext cx="3769080" cy="287392"/>
            </a:xfrm>
            <a:custGeom>
              <a:avLst/>
              <a:gdLst/>
              <a:ahLst/>
              <a:cxnLst/>
              <a:rect l="l" t="t" r="r" b="b"/>
              <a:pathLst>
                <a:path w="3769080" h="287392">
                  <a:moveTo>
                    <a:pt x="0" y="0"/>
                  </a:moveTo>
                  <a:lnTo>
                    <a:pt x="3769080" y="0"/>
                  </a:lnTo>
                  <a:lnTo>
                    <a:pt x="3769080" y="287392"/>
                  </a:lnTo>
                  <a:lnTo>
                    <a:pt x="0" y="287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3898436" y="3732442"/>
              <a:ext cx="1003891" cy="961225"/>
            </a:xfrm>
            <a:custGeom>
              <a:avLst/>
              <a:gdLst/>
              <a:ahLst/>
              <a:cxnLst/>
              <a:rect l="l" t="t" r="r" b="b"/>
              <a:pathLst>
                <a:path w="1003891" h="961225">
                  <a:moveTo>
                    <a:pt x="0" y="0"/>
                  </a:moveTo>
                  <a:lnTo>
                    <a:pt x="1003891" y="0"/>
                  </a:lnTo>
                  <a:lnTo>
                    <a:pt x="1003891" y="961225"/>
                  </a:lnTo>
                  <a:lnTo>
                    <a:pt x="0" y="961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10183" y="4881397"/>
              <a:ext cx="3609144" cy="400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dirty="0">
                  <a:solidFill>
                    <a:srgbClr val="FB4545"/>
                  </a:solidFill>
                  <a:latin typeface="Emmali Semi-Bold"/>
                </a:rPr>
                <a:t>Advantages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43197" y="5963392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Time Efficiency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3197" y="6724113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Cost Reduction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43197" y="7484834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Replayability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A86826-6717-6B0B-4FB5-440EB264948B}"/>
              </a:ext>
            </a:extLst>
          </p:cNvPr>
          <p:cNvGrpSpPr/>
          <p:nvPr/>
        </p:nvGrpSpPr>
        <p:grpSpPr>
          <a:xfrm>
            <a:off x="9918849" y="3732918"/>
            <a:ext cx="7884619" cy="4150836"/>
            <a:chOff x="9918849" y="3732918"/>
            <a:chExt cx="7884619" cy="4150836"/>
          </a:xfrm>
        </p:grpSpPr>
        <p:sp>
          <p:nvSpPr>
            <p:cNvPr id="4" name="Freeform 4"/>
            <p:cNvSpPr/>
            <p:nvPr/>
          </p:nvSpPr>
          <p:spPr>
            <a:xfrm>
              <a:off x="11976618" y="5338833"/>
              <a:ext cx="3769080" cy="287392"/>
            </a:xfrm>
            <a:custGeom>
              <a:avLst/>
              <a:gdLst/>
              <a:ahLst/>
              <a:cxnLst/>
              <a:rect l="l" t="t" r="r" b="b"/>
              <a:pathLst>
                <a:path w="3769080" h="287392">
                  <a:moveTo>
                    <a:pt x="0" y="0"/>
                  </a:moveTo>
                  <a:lnTo>
                    <a:pt x="3769081" y="0"/>
                  </a:lnTo>
                  <a:lnTo>
                    <a:pt x="3769081" y="287392"/>
                  </a:lnTo>
                  <a:lnTo>
                    <a:pt x="0" y="287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352142" y="3732918"/>
              <a:ext cx="1003731" cy="961073"/>
            </a:xfrm>
            <a:custGeom>
              <a:avLst/>
              <a:gdLst/>
              <a:ahLst/>
              <a:cxnLst/>
              <a:rect l="l" t="t" r="r" b="b"/>
              <a:pathLst>
                <a:path w="1003731" h="961073">
                  <a:moveTo>
                    <a:pt x="0" y="0"/>
                  </a:moveTo>
                  <a:lnTo>
                    <a:pt x="1003731" y="0"/>
                  </a:lnTo>
                  <a:lnTo>
                    <a:pt x="1003731" y="961073"/>
                  </a:lnTo>
                  <a:lnTo>
                    <a:pt x="0" y="961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049435" y="4881633"/>
              <a:ext cx="3609144" cy="400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B4545"/>
                  </a:solidFill>
                  <a:latin typeface="Emmali Semi-Bold"/>
                </a:rPr>
                <a:t>Drawbacks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918849" y="5963673"/>
              <a:ext cx="7884619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Implementation Complexity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073013" y="6724324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Limited Uniqueness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073013" y="7484974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Unexpected Interactions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87208" y="2168607"/>
            <a:ext cx="17513584" cy="993693"/>
            <a:chOff x="0" y="216856"/>
            <a:chExt cx="23351445" cy="132492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355443"/>
              <a:ext cx="1117908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6000" dirty="0">
                  <a:solidFill>
                    <a:srgbClr val="FB4545"/>
                  </a:solidFill>
                  <a:latin typeface="Poppins Semi-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79257" y="216856"/>
              <a:ext cx="21872188" cy="1324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29"/>
                </a:lnSpc>
              </a:pP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What are the </a:t>
              </a:r>
              <a:r>
                <a:rPr lang="en-US" sz="2878" dirty="0">
                  <a:solidFill>
                    <a:srgbClr val="FF0000"/>
                  </a:solidFill>
                  <a:latin typeface="Poppins"/>
                </a:rPr>
                <a:t>advantages</a:t>
              </a: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 and </a:t>
              </a:r>
              <a:r>
                <a:rPr lang="en-US" sz="2878" dirty="0">
                  <a:solidFill>
                    <a:srgbClr val="FF0000"/>
                  </a:solidFill>
                  <a:latin typeface="Poppins"/>
                </a:rPr>
                <a:t>drawbacks</a:t>
              </a: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 of relying on </a:t>
              </a:r>
              <a:r>
                <a:rPr lang="en-US" sz="2878" dirty="0">
                  <a:solidFill>
                    <a:srgbClr val="FF0000"/>
                  </a:solidFill>
                  <a:latin typeface="Poppins"/>
                </a:rPr>
                <a:t>procedural generation</a:t>
              </a: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 for 3D environment creation?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8858DF1-C9FD-330E-78BB-AD45578167F2}"/>
              </a:ext>
            </a:extLst>
          </p:cNvPr>
          <p:cNvSpPr txBox="1"/>
          <p:nvPr/>
        </p:nvSpPr>
        <p:spPr>
          <a:xfrm>
            <a:off x="17387209" y="9512023"/>
            <a:ext cx="595992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23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94822" y="2168607"/>
            <a:ext cx="17498357" cy="993693"/>
            <a:chOff x="0" y="216552"/>
            <a:chExt cx="23331143" cy="1324921"/>
          </a:xfrm>
        </p:grpSpPr>
        <p:sp>
          <p:nvSpPr>
            <p:cNvPr id="4" name="TextBox 4"/>
            <p:cNvSpPr txBox="1"/>
            <p:nvPr/>
          </p:nvSpPr>
          <p:spPr>
            <a:xfrm>
              <a:off x="0" y="371014"/>
              <a:ext cx="1260809" cy="1149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sz="5999" dirty="0">
                  <a:solidFill>
                    <a:srgbClr val="FB4545"/>
                  </a:solidFill>
                  <a:latin typeface="Poppins Semi-Bold"/>
                </a:rPr>
                <a:t>02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30759" y="216552"/>
              <a:ext cx="21700384" cy="1324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29"/>
                </a:lnSpc>
              </a:pP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What are the </a:t>
              </a:r>
              <a:r>
                <a:rPr lang="en-US" sz="2878" dirty="0">
                  <a:solidFill>
                    <a:srgbClr val="FF0000"/>
                  </a:solidFill>
                  <a:latin typeface="Poppins"/>
                </a:rPr>
                <a:t>key challenges </a:t>
              </a: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in procedurally generating 3D environments that align with </a:t>
              </a:r>
              <a:r>
                <a:rPr lang="en-US" sz="2878" dirty="0">
                  <a:solidFill>
                    <a:srgbClr val="FF0000"/>
                  </a:solidFill>
                  <a:latin typeface="Poppins"/>
                </a:rPr>
                <a:t>user expectations</a:t>
              </a: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?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400913" y="5004656"/>
            <a:ext cx="2602003" cy="2602003"/>
            <a:chOff x="0" y="0"/>
            <a:chExt cx="4120007" cy="41200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20007" cy="4120007"/>
            </a:xfrm>
            <a:custGeom>
              <a:avLst/>
              <a:gdLst/>
              <a:ahLst/>
              <a:cxnLst/>
              <a:rect l="l" t="t" r="r" b="b"/>
              <a:pathLst>
                <a:path w="4120007" h="4120007">
                  <a:moveTo>
                    <a:pt x="0" y="2060067"/>
                  </a:moveTo>
                  <a:lnTo>
                    <a:pt x="2060067" y="0"/>
                  </a:lnTo>
                  <a:lnTo>
                    <a:pt x="4120007" y="2060067"/>
                  </a:lnTo>
                  <a:lnTo>
                    <a:pt x="2060067" y="4120007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2993" y="3562575"/>
            <a:ext cx="2602015" cy="2602015"/>
            <a:chOff x="0" y="0"/>
            <a:chExt cx="4120026" cy="41200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20007" cy="4120007"/>
            </a:xfrm>
            <a:custGeom>
              <a:avLst/>
              <a:gdLst/>
              <a:ahLst/>
              <a:cxnLst/>
              <a:rect l="l" t="t" r="r" b="b"/>
              <a:pathLst>
                <a:path w="4120007" h="4120007">
                  <a:moveTo>
                    <a:pt x="0" y="2060067"/>
                  </a:moveTo>
                  <a:lnTo>
                    <a:pt x="2060067" y="0"/>
                  </a:lnTo>
                  <a:lnTo>
                    <a:pt x="4120007" y="2060067"/>
                  </a:lnTo>
                  <a:lnTo>
                    <a:pt x="2060067" y="4120007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85073" y="5004656"/>
            <a:ext cx="2602015" cy="2602015"/>
            <a:chOff x="0" y="0"/>
            <a:chExt cx="4120026" cy="41200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20007" cy="4120007"/>
            </a:xfrm>
            <a:custGeom>
              <a:avLst/>
              <a:gdLst/>
              <a:ahLst/>
              <a:cxnLst/>
              <a:rect l="l" t="t" r="r" b="b"/>
              <a:pathLst>
                <a:path w="4120007" h="4120007">
                  <a:moveTo>
                    <a:pt x="0" y="2060067"/>
                  </a:moveTo>
                  <a:lnTo>
                    <a:pt x="2060067" y="0"/>
                  </a:lnTo>
                  <a:lnTo>
                    <a:pt x="4120007" y="2060067"/>
                  </a:lnTo>
                  <a:lnTo>
                    <a:pt x="2060067" y="4120007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42993" y="6446735"/>
            <a:ext cx="2602015" cy="2602015"/>
            <a:chOff x="0" y="0"/>
            <a:chExt cx="4120026" cy="41200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20007" cy="4120007"/>
            </a:xfrm>
            <a:custGeom>
              <a:avLst/>
              <a:gdLst/>
              <a:ahLst/>
              <a:cxnLst/>
              <a:rect l="l" t="t" r="r" b="b"/>
              <a:pathLst>
                <a:path w="4120007" h="4120007">
                  <a:moveTo>
                    <a:pt x="0" y="2060067"/>
                  </a:moveTo>
                  <a:lnTo>
                    <a:pt x="2060067" y="0"/>
                  </a:lnTo>
                  <a:lnTo>
                    <a:pt x="4120007" y="2060067"/>
                  </a:lnTo>
                  <a:lnTo>
                    <a:pt x="2060067" y="4120007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367511" y="7283609"/>
            <a:ext cx="1552980" cy="947318"/>
          </a:xfrm>
          <a:custGeom>
            <a:avLst/>
            <a:gdLst/>
            <a:ahLst/>
            <a:cxnLst/>
            <a:rect l="l" t="t" r="r" b="b"/>
            <a:pathLst>
              <a:path w="2070640" h="1263090">
                <a:moveTo>
                  <a:pt x="0" y="0"/>
                </a:moveTo>
                <a:lnTo>
                  <a:pt x="2070640" y="0"/>
                </a:lnTo>
                <a:lnTo>
                  <a:pt x="2070640" y="1263090"/>
                </a:lnTo>
                <a:lnTo>
                  <a:pt x="0" y="1263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7045496" y="5584623"/>
            <a:ext cx="1299674" cy="1442079"/>
          </a:xfrm>
          <a:custGeom>
            <a:avLst/>
            <a:gdLst/>
            <a:ahLst/>
            <a:cxnLst/>
            <a:rect l="l" t="t" r="r" b="b"/>
            <a:pathLst>
              <a:path w="1732899" h="1922772">
                <a:moveTo>
                  <a:pt x="0" y="0"/>
                </a:moveTo>
                <a:lnTo>
                  <a:pt x="1732899" y="0"/>
                </a:lnTo>
                <a:lnTo>
                  <a:pt x="1732899" y="1922772"/>
                </a:lnTo>
                <a:lnTo>
                  <a:pt x="0" y="1922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8445374" y="4281104"/>
            <a:ext cx="1397252" cy="1164959"/>
          </a:xfrm>
          <a:custGeom>
            <a:avLst/>
            <a:gdLst/>
            <a:ahLst/>
            <a:cxnLst/>
            <a:rect l="l" t="t" r="r" b="b"/>
            <a:pathLst>
              <a:path w="1863002" h="1553278">
                <a:moveTo>
                  <a:pt x="0" y="0"/>
                </a:moveTo>
                <a:lnTo>
                  <a:pt x="1863002" y="0"/>
                </a:lnTo>
                <a:lnTo>
                  <a:pt x="1863002" y="1553278"/>
                </a:lnTo>
                <a:lnTo>
                  <a:pt x="0" y="15532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10021171" y="5731832"/>
            <a:ext cx="1190829" cy="1147661"/>
          </a:xfrm>
          <a:custGeom>
            <a:avLst/>
            <a:gdLst/>
            <a:ahLst/>
            <a:cxnLst/>
            <a:rect l="l" t="t" r="r" b="b"/>
            <a:pathLst>
              <a:path w="1587772" h="1530215">
                <a:moveTo>
                  <a:pt x="0" y="0"/>
                </a:moveTo>
                <a:lnTo>
                  <a:pt x="1587771" y="0"/>
                </a:lnTo>
                <a:lnTo>
                  <a:pt x="1587771" y="1530214"/>
                </a:lnTo>
                <a:lnTo>
                  <a:pt x="0" y="15302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TextBox 23"/>
          <p:cNvSpPr txBox="1"/>
          <p:nvPr/>
        </p:nvSpPr>
        <p:spPr>
          <a:xfrm>
            <a:off x="1077496" y="4588946"/>
            <a:ext cx="3245009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Poppins Bold"/>
              </a:rPr>
              <a:t>Believability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4586" y="7473105"/>
            <a:ext cx="4146014" cy="1082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dirty="0">
                <a:solidFill>
                  <a:srgbClr val="000000"/>
                </a:solidFill>
                <a:latin typeface="Poppins Bold"/>
              </a:rPr>
              <a:t>Audience</a:t>
            </a: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Poppins Bold"/>
              </a:rPr>
              <a:t>&amp; Project Needs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958113" y="4084121"/>
            <a:ext cx="3426837" cy="1082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dirty="0">
                <a:solidFill>
                  <a:srgbClr val="000000"/>
                </a:solidFill>
                <a:latin typeface="Poppins Bold"/>
              </a:rPr>
              <a:t>Visual </a:t>
            </a: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Poppins Bold"/>
              </a:rPr>
              <a:t>Consistency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98788" y="7473315"/>
            <a:ext cx="3727212" cy="1082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dirty="0">
                <a:solidFill>
                  <a:srgbClr val="000000"/>
                </a:solidFill>
                <a:latin typeface="Poppins Bold"/>
              </a:rPr>
              <a:t>Diversity</a:t>
            </a: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Poppins Bold"/>
              </a:rPr>
              <a:t>&amp; Uniqueness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75118-711A-8F82-755F-97825F269380}"/>
              </a:ext>
            </a:extLst>
          </p:cNvPr>
          <p:cNvSpPr txBox="1"/>
          <p:nvPr/>
        </p:nvSpPr>
        <p:spPr>
          <a:xfrm>
            <a:off x="17387209" y="9512023"/>
            <a:ext cx="595992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24</a:t>
            </a:r>
            <a:endParaRPr lang="en-US" sz="1050" b="1" dirty="0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21A99E7D-0751-C83F-C56E-8005FAC06237}"/>
              </a:ext>
            </a:extLst>
          </p:cNvPr>
          <p:cNvSpPr txBox="1"/>
          <p:nvPr/>
        </p:nvSpPr>
        <p:spPr>
          <a:xfrm>
            <a:off x="0" y="1086352"/>
            <a:ext cx="18288000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</a:pPr>
            <a:r>
              <a:rPr lang="en-US" sz="9000" dirty="0">
                <a:solidFill>
                  <a:srgbClr val="000000"/>
                </a:solidFill>
                <a:latin typeface="Emmali Semi-Bold"/>
              </a:rPr>
              <a:t>Results And Findings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94822" y="2168607"/>
            <a:ext cx="17498357" cy="993693"/>
            <a:chOff x="0" y="216552"/>
            <a:chExt cx="23331143" cy="1324921"/>
          </a:xfrm>
        </p:grpSpPr>
        <p:sp>
          <p:nvSpPr>
            <p:cNvPr id="4" name="TextBox 4"/>
            <p:cNvSpPr txBox="1"/>
            <p:nvPr/>
          </p:nvSpPr>
          <p:spPr>
            <a:xfrm>
              <a:off x="0" y="371014"/>
              <a:ext cx="1282791" cy="1149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99"/>
                </a:lnSpc>
              </a:pPr>
              <a:r>
                <a:rPr lang="en-US" sz="5999" dirty="0">
                  <a:solidFill>
                    <a:srgbClr val="FB4545"/>
                  </a:solidFill>
                  <a:latin typeface="Poppins Semi-Bold"/>
                </a:rPr>
                <a:t>03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30759" y="216552"/>
              <a:ext cx="21700384" cy="1324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29"/>
                </a:lnSpc>
              </a:pP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What </a:t>
              </a:r>
              <a:r>
                <a:rPr lang="en-US" sz="2878" dirty="0">
                  <a:solidFill>
                    <a:srgbClr val="FF0000"/>
                  </a:solidFill>
                  <a:latin typeface="Poppins"/>
                </a:rPr>
                <a:t>features and requirements </a:t>
              </a: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of the tool would be crucial to help </a:t>
              </a:r>
              <a:r>
                <a:rPr lang="en-US" sz="2878" dirty="0">
                  <a:solidFill>
                    <a:srgbClr val="FF0000"/>
                  </a:solidFill>
                  <a:latin typeface="Poppins"/>
                </a:rPr>
                <a:t>streamline</a:t>
              </a: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 3D environment creation and </a:t>
              </a:r>
              <a:r>
                <a:rPr lang="en-US" sz="2878" dirty="0">
                  <a:solidFill>
                    <a:srgbClr val="FF0000"/>
                  </a:solidFill>
                  <a:latin typeface="Poppins"/>
                </a:rPr>
                <a:t>save development time</a:t>
              </a:r>
              <a:r>
                <a:rPr lang="en-US" sz="2878" dirty="0">
                  <a:solidFill>
                    <a:srgbClr val="000000"/>
                  </a:solidFill>
                  <a:latin typeface="Poppins"/>
                </a:rPr>
                <a:t>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561861"/>
            <a:ext cx="2976562" cy="6725139"/>
            <a:chOff x="0" y="0"/>
            <a:chExt cx="3968750" cy="896685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968750" cy="8966852"/>
              <a:chOff x="0" y="0"/>
              <a:chExt cx="3968750" cy="896685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968750" cy="8966853"/>
              </a:xfrm>
              <a:custGeom>
                <a:avLst/>
                <a:gdLst/>
                <a:ahLst/>
                <a:cxnLst/>
                <a:rect l="l" t="t" r="r" b="b"/>
                <a:pathLst>
                  <a:path w="3968750" h="8966853">
                    <a:moveTo>
                      <a:pt x="0" y="0"/>
                    </a:moveTo>
                    <a:lnTo>
                      <a:pt x="3968750" y="0"/>
                    </a:lnTo>
                    <a:lnTo>
                      <a:pt x="3968750" y="8966853"/>
                    </a:lnTo>
                    <a:lnTo>
                      <a:pt x="0" y="8966853"/>
                    </a:lnTo>
                    <a:close/>
                  </a:path>
                </a:pathLst>
              </a:custGeom>
              <a:solidFill>
                <a:srgbClr val="B82C18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73896" y="932248"/>
              <a:ext cx="2420956" cy="2420956"/>
              <a:chOff x="0" y="0"/>
              <a:chExt cx="2420956" cy="242095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420874" cy="2420874"/>
              </a:xfrm>
              <a:custGeom>
                <a:avLst/>
                <a:gdLst/>
                <a:ahLst/>
                <a:cxnLst/>
                <a:rect l="l" t="t" r="r" b="b"/>
                <a:pathLst>
                  <a:path w="2420874" h="2420874">
                    <a:moveTo>
                      <a:pt x="0" y="1210437"/>
                    </a:moveTo>
                    <a:cubicBezTo>
                      <a:pt x="0" y="541909"/>
                      <a:pt x="541909" y="0"/>
                      <a:pt x="1210437" y="0"/>
                    </a:cubicBezTo>
                    <a:cubicBezTo>
                      <a:pt x="1878965" y="0"/>
                      <a:pt x="2420874" y="541909"/>
                      <a:pt x="2420874" y="1210437"/>
                    </a:cubicBezTo>
                    <a:cubicBezTo>
                      <a:pt x="2420874" y="1878965"/>
                      <a:pt x="1878965" y="2420874"/>
                      <a:pt x="1210437" y="2420874"/>
                    </a:cubicBezTo>
                    <a:cubicBezTo>
                      <a:pt x="541909" y="2420874"/>
                      <a:pt x="0" y="1878965"/>
                      <a:pt x="0" y="1210437"/>
                    </a:cubicBez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252397" y="1302968"/>
              <a:ext cx="1582676" cy="1572784"/>
            </a:xfrm>
            <a:custGeom>
              <a:avLst/>
              <a:gdLst/>
              <a:ahLst/>
              <a:cxnLst/>
              <a:rect l="l" t="t" r="r" b="b"/>
              <a:pathLst>
                <a:path w="1582676" h="1572784">
                  <a:moveTo>
                    <a:pt x="0" y="0"/>
                  </a:moveTo>
                  <a:lnTo>
                    <a:pt x="1582676" y="0"/>
                  </a:lnTo>
                  <a:lnTo>
                    <a:pt x="1582676" y="1572785"/>
                  </a:lnTo>
                  <a:lnTo>
                    <a:pt x="0" y="1572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85572" y="3682932"/>
              <a:ext cx="3597604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User-Friendly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Interface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55719" y="3561861"/>
            <a:ext cx="2976562" cy="6725139"/>
            <a:chOff x="0" y="0"/>
            <a:chExt cx="3968750" cy="896685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968750" cy="8966852"/>
              <a:chOff x="0" y="0"/>
              <a:chExt cx="3968750" cy="896685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968750" cy="8966853"/>
              </a:xfrm>
              <a:custGeom>
                <a:avLst/>
                <a:gdLst/>
                <a:ahLst/>
                <a:cxnLst/>
                <a:rect l="l" t="t" r="r" b="b"/>
                <a:pathLst>
                  <a:path w="3968750" h="8966853">
                    <a:moveTo>
                      <a:pt x="0" y="0"/>
                    </a:moveTo>
                    <a:lnTo>
                      <a:pt x="3968750" y="0"/>
                    </a:lnTo>
                    <a:lnTo>
                      <a:pt x="3968750" y="8966853"/>
                    </a:lnTo>
                    <a:lnTo>
                      <a:pt x="0" y="8966853"/>
                    </a:lnTo>
                    <a:close/>
                  </a:path>
                </a:pathLst>
              </a:custGeom>
              <a:solidFill>
                <a:srgbClr val="B82C18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773896" y="932248"/>
              <a:ext cx="2420956" cy="2420956"/>
              <a:chOff x="0" y="0"/>
              <a:chExt cx="2420956" cy="242095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420874" cy="2420874"/>
              </a:xfrm>
              <a:custGeom>
                <a:avLst/>
                <a:gdLst/>
                <a:ahLst/>
                <a:cxnLst/>
                <a:rect l="l" t="t" r="r" b="b"/>
                <a:pathLst>
                  <a:path w="2420874" h="2420874">
                    <a:moveTo>
                      <a:pt x="0" y="1210437"/>
                    </a:moveTo>
                    <a:cubicBezTo>
                      <a:pt x="0" y="541909"/>
                      <a:pt x="541909" y="0"/>
                      <a:pt x="1210437" y="0"/>
                    </a:cubicBezTo>
                    <a:cubicBezTo>
                      <a:pt x="1878965" y="0"/>
                      <a:pt x="2420874" y="541909"/>
                      <a:pt x="2420874" y="1210437"/>
                    </a:cubicBezTo>
                    <a:cubicBezTo>
                      <a:pt x="2420874" y="1878965"/>
                      <a:pt x="1878965" y="2420874"/>
                      <a:pt x="1210437" y="2420874"/>
                    </a:cubicBezTo>
                    <a:cubicBezTo>
                      <a:pt x="541909" y="2420874"/>
                      <a:pt x="0" y="1878965"/>
                      <a:pt x="0" y="1210437"/>
                    </a:cubicBez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998522" y="1181515"/>
              <a:ext cx="1971705" cy="1873120"/>
            </a:xfrm>
            <a:custGeom>
              <a:avLst/>
              <a:gdLst/>
              <a:ahLst/>
              <a:cxnLst/>
              <a:rect l="l" t="t" r="r" b="b"/>
              <a:pathLst>
                <a:path w="1971705" h="1873120">
                  <a:moveTo>
                    <a:pt x="0" y="0"/>
                  </a:moveTo>
                  <a:lnTo>
                    <a:pt x="1971706" y="0"/>
                  </a:lnTo>
                  <a:lnTo>
                    <a:pt x="1971706" y="1873120"/>
                  </a:lnTo>
                  <a:lnTo>
                    <a:pt x="0" y="1873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6475" y="3682932"/>
              <a:ext cx="2615798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Iterative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Process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969228" y="3561861"/>
            <a:ext cx="2976562" cy="6725139"/>
            <a:chOff x="0" y="0"/>
            <a:chExt cx="3968750" cy="896685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968750" cy="8966852"/>
              <a:chOff x="0" y="0"/>
              <a:chExt cx="3968750" cy="896685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968750" cy="8966853"/>
              </a:xfrm>
              <a:custGeom>
                <a:avLst/>
                <a:gdLst/>
                <a:ahLst/>
                <a:cxnLst/>
                <a:rect l="l" t="t" r="r" b="b"/>
                <a:pathLst>
                  <a:path w="3968750" h="8966853">
                    <a:moveTo>
                      <a:pt x="0" y="0"/>
                    </a:moveTo>
                    <a:lnTo>
                      <a:pt x="3968750" y="0"/>
                    </a:lnTo>
                    <a:lnTo>
                      <a:pt x="3968750" y="8966853"/>
                    </a:lnTo>
                    <a:lnTo>
                      <a:pt x="0" y="8966853"/>
                    </a:ln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773897" y="932248"/>
              <a:ext cx="2420956" cy="2420956"/>
              <a:chOff x="0" y="0"/>
              <a:chExt cx="2420956" cy="242095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20874" cy="2420874"/>
              </a:xfrm>
              <a:custGeom>
                <a:avLst/>
                <a:gdLst/>
                <a:ahLst/>
                <a:cxnLst/>
                <a:rect l="l" t="t" r="r" b="b"/>
                <a:pathLst>
                  <a:path w="2420874" h="2420874">
                    <a:moveTo>
                      <a:pt x="0" y="1210437"/>
                    </a:moveTo>
                    <a:cubicBezTo>
                      <a:pt x="0" y="541909"/>
                      <a:pt x="541909" y="0"/>
                      <a:pt x="1210437" y="0"/>
                    </a:cubicBezTo>
                    <a:cubicBezTo>
                      <a:pt x="1878965" y="0"/>
                      <a:pt x="2420874" y="541909"/>
                      <a:pt x="2420874" y="1210437"/>
                    </a:cubicBezTo>
                    <a:cubicBezTo>
                      <a:pt x="2420874" y="1878965"/>
                      <a:pt x="1878965" y="2420874"/>
                      <a:pt x="1210437" y="2420874"/>
                    </a:cubicBezTo>
                    <a:cubicBezTo>
                      <a:pt x="541909" y="2420874"/>
                      <a:pt x="0" y="1878965"/>
                      <a:pt x="0" y="1210437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1158123" y="1315668"/>
              <a:ext cx="1652503" cy="1619453"/>
            </a:xfrm>
            <a:custGeom>
              <a:avLst/>
              <a:gdLst/>
              <a:ahLst/>
              <a:cxnLst/>
              <a:rect l="l" t="t" r="r" b="b"/>
              <a:pathLst>
                <a:path w="1652503" h="1619453">
                  <a:moveTo>
                    <a:pt x="0" y="0"/>
                  </a:moveTo>
                  <a:lnTo>
                    <a:pt x="1652504" y="0"/>
                  </a:lnTo>
                  <a:lnTo>
                    <a:pt x="1652504" y="1619454"/>
                  </a:lnTo>
                  <a:lnTo>
                    <a:pt x="0" y="1619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61419" y="3682932"/>
              <a:ext cx="3245911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Seamless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Integration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282738" y="3561861"/>
            <a:ext cx="2976562" cy="6725139"/>
            <a:chOff x="0" y="0"/>
            <a:chExt cx="3968750" cy="896685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968750" cy="8966852"/>
              <a:chOff x="0" y="0"/>
              <a:chExt cx="3968750" cy="8966852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3968750" cy="8966853"/>
              </a:xfrm>
              <a:custGeom>
                <a:avLst/>
                <a:gdLst/>
                <a:ahLst/>
                <a:cxnLst/>
                <a:rect l="l" t="t" r="r" b="b"/>
                <a:pathLst>
                  <a:path w="3968750" h="8966853">
                    <a:moveTo>
                      <a:pt x="0" y="0"/>
                    </a:moveTo>
                    <a:lnTo>
                      <a:pt x="3968750" y="0"/>
                    </a:lnTo>
                    <a:lnTo>
                      <a:pt x="3968750" y="8966853"/>
                    </a:lnTo>
                    <a:lnTo>
                      <a:pt x="0" y="8966853"/>
                    </a:lnTo>
                    <a:close/>
                  </a:path>
                </a:pathLst>
              </a:custGeom>
              <a:solidFill>
                <a:srgbClr val="B82C18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773896" y="932248"/>
              <a:ext cx="2420956" cy="2420956"/>
              <a:chOff x="0" y="0"/>
              <a:chExt cx="2420956" cy="242095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420874" cy="2420874"/>
              </a:xfrm>
              <a:custGeom>
                <a:avLst/>
                <a:gdLst/>
                <a:ahLst/>
                <a:cxnLst/>
                <a:rect l="l" t="t" r="r" b="b"/>
                <a:pathLst>
                  <a:path w="2420874" h="2420874">
                    <a:moveTo>
                      <a:pt x="0" y="1210437"/>
                    </a:moveTo>
                    <a:cubicBezTo>
                      <a:pt x="0" y="541909"/>
                      <a:pt x="541909" y="0"/>
                      <a:pt x="1210437" y="0"/>
                    </a:cubicBezTo>
                    <a:cubicBezTo>
                      <a:pt x="1878965" y="0"/>
                      <a:pt x="2420874" y="541909"/>
                      <a:pt x="2420874" y="1210437"/>
                    </a:cubicBezTo>
                    <a:cubicBezTo>
                      <a:pt x="2420874" y="1878965"/>
                      <a:pt x="1878965" y="2420874"/>
                      <a:pt x="1210437" y="2420874"/>
                    </a:cubicBezTo>
                    <a:cubicBezTo>
                      <a:pt x="541909" y="2420874"/>
                      <a:pt x="0" y="1878965"/>
                      <a:pt x="0" y="1210437"/>
                    </a:cubicBez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1070176" y="1423696"/>
              <a:ext cx="1664161" cy="1331329"/>
            </a:xfrm>
            <a:custGeom>
              <a:avLst/>
              <a:gdLst/>
              <a:ahLst/>
              <a:cxnLst/>
              <a:rect l="l" t="t" r="r" b="b"/>
              <a:pathLst>
                <a:path w="1664161" h="1331329">
                  <a:moveTo>
                    <a:pt x="0" y="0"/>
                  </a:moveTo>
                  <a:lnTo>
                    <a:pt x="1664161" y="0"/>
                  </a:lnTo>
                  <a:lnTo>
                    <a:pt x="1664161" y="1331329"/>
                  </a:lnTo>
                  <a:lnTo>
                    <a:pt x="0" y="1331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17457" y="3682932"/>
              <a:ext cx="3333835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Performance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&amp; Scalability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342209" y="3561861"/>
            <a:ext cx="2976562" cy="6725139"/>
            <a:chOff x="0" y="0"/>
            <a:chExt cx="3968750" cy="8966852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3968750" cy="8966852"/>
              <a:chOff x="0" y="0"/>
              <a:chExt cx="3968750" cy="896685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3968750" cy="8966853"/>
              </a:xfrm>
              <a:custGeom>
                <a:avLst/>
                <a:gdLst/>
                <a:ahLst/>
                <a:cxnLst/>
                <a:rect l="l" t="t" r="r" b="b"/>
                <a:pathLst>
                  <a:path w="3968750" h="8966853">
                    <a:moveTo>
                      <a:pt x="0" y="0"/>
                    </a:moveTo>
                    <a:lnTo>
                      <a:pt x="3968750" y="0"/>
                    </a:lnTo>
                    <a:lnTo>
                      <a:pt x="3968750" y="8966853"/>
                    </a:lnTo>
                    <a:lnTo>
                      <a:pt x="0" y="8966853"/>
                    </a:ln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773897" y="932248"/>
              <a:ext cx="2420956" cy="2420956"/>
              <a:chOff x="0" y="0"/>
              <a:chExt cx="2420956" cy="242095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420874" cy="2420874"/>
              </a:xfrm>
              <a:custGeom>
                <a:avLst/>
                <a:gdLst/>
                <a:ahLst/>
                <a:cxnLst/>
                <a:rect l="l" t="t" r="r" b="b"/>
                <a:pathLst>
                  <a:path w="2420874" h="2420874">
                    <a:moveTo>
                      <a:pt x="0" y="1210437"/>
                    </a:moveTo>
                    <a:cubicBezTo>
                      <a:pt x="0" y="541909"/>
                      <a:pt x="541909" y="0"/>
                      <a:pt x="1210437" y="0"/>
                    </a:cubicBezTo>
                    <a:cubicBezTo>
                      <a:pt x="1878965" y="0"/>
                      <a:pt x="2420874" y="541909"/>
                      <a:pt x="2420874" y="1210437"/>
                    </a:cubicBezTo>
                    <a:cubicBezTo>
                      <a:pt x="2420874" y="1878965"/>
                      <a:pt x="1878965" y="2420874"/>
                      <a:pt x="1210437" y="2420874"/>
                    </a:cubicBezTo>
                    <a:cubicBezTo>
                      <a:pt x="541909" y="2420874"/>
                      <a:pt x="0" y="1878965"/>
                      <a:pt x="0" y="1210437"/>
                    </a:cubicBez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67011" y="3644712"/>
              <a:ext cx="3634729" cy="1219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Environment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Emmali Semi-Bold"/>
                </a:rPr>
                <a:t>Customization</a:t>
              </a:r>
            </a:p>
          </p:txBody>
        </p:sp>
        <p:sp>
          <p:nvSpPr>
            <p:cNvPr id="40" name="Freeform 40"/>
            <p:cNvSpPr/>
            <p:nvPr/>
          </p:nvSpPr>
          <p:spPr>
            <a:xfrm>
              <a:off x="1085167" y="1230817"/>
              <a:ext cx="1823818" cy="1823818"/>
            </a:xfrm>
            <a:custGeom>
              <a:avLst/>
              <a:gdLst/>
              <a:ahLst/>
              <a:cxnLst/>
              <a:rect l="l" t="t" r="r" b="b"/>
              <a:pathLst>
                <a:path w="1823818" h="1823818">
                  <a:moveTo>
                    <a:pt x="0" y="0"/>
                  </a:moveTo>
                  <a:lnTo>
                    <a:pt x="1823817" y="0"/>
                  </a:lnTo>
                  <a:lnTo>
                    <a:pt x="1823817" y="1823818"/>
                  </a:lnTo>
                  <a:lnTo>
                    <a:pt x="0" y="1823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0063628-AF32-135E-29B7-EBA1D2275E2D}"/>
              </a:ext>
            </a:extLst>
          </p:cNvPr>
          <p:cNvSpPr txBox="1"/>
          <p:nvPr/>
        </p:nvSpPr>
        <p:spPr>
          <a:xfrm>
            <a:off x="17387209" y="9512023"/>
            <a:ext cx="595992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25</a:t>
            </a:r>
            <a:endParaRPr lang="en-US" sz="1050" b="1" dirty="0"/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A4AC5413-FE60-C12D-1C25-79A4F15BEF53}"/>
              </a:ext>
            </a:extLst>
          </p:cNvPr>
          <p:cNvSpPr txBox="1"/>
          <p:nvPr/>
        </p:nvSpPr>
        <p:spPr>
          <a:xfrm>
            <a:off x="0" y="1086352"/>
            <a:ext cx="18288000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8"/>
              </a:lnSpc>
            </a:pPr>
            <a:r>
              <a:rPr lang="en-US" sz="9000" dirty="0">
                <a:solidFill>
                  <a:srgbClr val="000000"/>
                </a:solidFill>
                <a:latin typeface="Emmali Semi-Bold"/>
              </a:rPr>
              <a:t>Results And Findings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08786"/>
            <a:ext cx="27444222" cy="10287000"/>
            <a:chOff x="0" y="0"/>
            <a:chExt cx="36592295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2335274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20541021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2801815"/>
            <a:ext cx="18288000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000000"/>
                </a:solidFill>
                <a:latin typeface="Emmali Semi-Bold"/>
              </a:rPr>
              <a:t>Project Demo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62599" y="4923661"/>
            <a:ext cx="7162802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 dirty="0">
                <a:solidFill>
                  <a:srgbClr val="990000"/>
                </a:solidFill>
                <a:latin typeface="Poppins"/>
              </a:rPr>
              <a:t>Switching to a video very soon!</a:t>
            </a:r>
          </a:p>
        </p:txBody>
      </p:sp>
      <p:sp>
        <p:nvSpPr>
          <p:cNvPr id="7" name="Freeform 7"/>
          <p:cNvSpPr/>
          <p:nvPr/>
        </p:nvSpPr>
        <p:spPr>
          <a:xfrm>
            <a:off x="7259460" y="5548630"/>
            <a:ext cx="3769080" cy="287392"/>
          </a:xfrm>
          <a:custGeom>
            <a:avLst/>
            <a:gdLst/>
            <a:ahLst/>
            <a:cxnLst/>
            <a:rect l="l" t="t" r="r" b="b"/>
            <a:pathLst>
              <a:path w="3769080" h="287392">
                <a:moveTo>
                  <a:pt x="0" y="0"/>
                </a:moveTo>
                <a:lnTo>
                  <a:pt x="3769080" y="0"/>
                </a:lnTo>
                <a:lnTo>
                  <a:pt x="3769080" y="287392"/>
                </a:lnTo>
                <a:lnTo>
                  <a:pt x="0" y="287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D154D-789D-6F25-430F-6BF5D7AE4AD1}"/>
              </a:ext>
            </a:extLst>
          </p:cNvPr>
          <p:cNvSpPr txBox="1"/>
          <p:nvPr/>
        </p:nvSpPr>
        <p:spPr>
          <a:xfrm>
            <a:off x="17387209" y="9512023"/>
            <a:ext cx="595992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26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9180" y="-374073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6090" y="-374073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53001" y="-374073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08147"/>
            <a:ext cx="11307754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latin typeface="Emmali Semi-Bold"/>
              </a:rPr>
              <a:t>Discussion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B5D4E8-0F30-C008-187B-93D1B77A4E04}"/>
              </a:ext>
            </a:extLst>
          </p:cNvPr>
          <p:cNvGrpSpPr/>
          <p:nvPr/>
        </p:nvGrpSpPr>
        <p:grpSpPr>
          <a:xfrm>
            <a:off x="682162" y="2595579"/>
            <a:ext cx="4533079" cy="3604444"/>
            <a:chOff x="682162" y="2595579"/>
            <a:chExt cx="4533079" cy="3604444"/>
          </a:xfrm>
        </p:grpSpPr>
        <p:sp>
          <p:nvSpPr>
            <p:cNvPr id="12" name="TextBox 12"/>
            <p:cNvSpPr txBox="1"/>
            <p:nvPr/>
          </p:nvSpPr>
          <p:spPr>
            <a:xfrm>
              <a:off x="852774" y="2595579"/>
              <a:ext cx="4191856" cy="3962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990000"/>
                  </a:solidFill>
                  <a:latin typeface="Poppins"/>
                </a:rPr>
                <a:t>Impact on Research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64162" y="3220548"/>
              <a:ext cx="3769080" cy="287392"/>
            </a:xfrm>
            <a:custGeom>
              <a:avLst/>
              <a:gdLst/>
              <a:ahLst/>
              <a:cxnLst/>
              <a:rect l="l" t="t" r="r" b="b"/>
              <a:pathLst>
                <a:path w="3769080" h="287392">
                  <a:moveTo>
                    <a:pt x="0" y="0"/>
                  </a:moveTo>
                  <a:lnTo>
                    <a:pt x="3769080" y="0"/>
                  </a:lnTo>
                  <a:lnTo>
                    <a:pt x="3769080" y="287392"/>
                  </a:lnTo>
                  <a:lnTo>
                    <a:pt x="0" y="287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82162" y="3841315"/>
              <a:ext cx="4533079" cy="235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4" lvl="1" indent="-248287" algn="l">
                <a:lnSpc>
                  <a:spcPts val="230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Contribution to the field of procedural generation</a:t>
              </a:r>
            </a:p>
            <a:p>
              <a:pPr algn="l">
                <a:lnSpc>
                  <a:spcPts val="2300"/>
                </a:lnSpc>
              </a:pPr>
              <a:endParaRPr lang="en-US" sz="2300" dirty="0">
                <a:solidFill>
                  <a:srgbClr val="000000"/>
                </a:solidFill>
                <a:latin typeface="Poppins"/>
              </a:endParaRPr>
            </a:p>
            <a:p>
              <a:pPr marL="496574" lvl="1" indent="-248287" algn="l">
                <a:lnSpc>
                  <a:spcPts val="230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Valuable info on 3D environment creation</a:t>
              </a:r>
            </a:p>
            <a:p>
              <a:pPr algn="l">
                <a:lnSpc>
                  <a:spcPts val="2300"/>
                </a:lnSpc>
              </a:pPr>
              <a:endParaRPr lang="en-US" sz="2300" dirty="0">
                <a:solidFill>
                  <a:srgbClr val="000000"/>
                </a:solidFill>
                <a:latin typeface="Poppins"/>
              </a:endParaRPr>
            </a:p>
            <a:p>
              <a:pPr marL="496574" lvl="1" indent="-248287" algn="l">
                <a:lnSpc>
                  <a:spcPts val="23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New addition to dev. tools that integrate AI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07D454-B20A-3912-0432-D44A1FA5FB5A}"/>
              </a:ext>
            </a:extLst>
          </p:cNvPr>
          <p:cNvGrpSpPr/>
          <p:nvPr/>
        </p:nvGrpSpPr>
        <p:grpSpPr>
          <a:xfrm>
            <a:off x="5711940" y="2595579"/>
            <a:ext cx="4533079" cy="3604444"/>
            <a:chOff x="5711940" y="2595579"/>
            <a:chExt cx="4533079" cy="3604444"/>
          </a:xfrm>
        </p:grpSpPr>
        <p:sp>
          <p:nvSpPr>
            <p:cNvPr id="14" name="TextBox 14"/>
            <p:cNvSpPr txBox="1"/>
            <p:nvPr/>
          </p:nvSpPr>
          <p:spPr>
            <a:xfrm>
              <a:off x="5964369" y="2595579"/>
              <a:ext cx="4028222" cy="3962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990000"/>
                  </a:solidFill>
                  <a:latin typeface="Poppins"/>
                </a:rPr>
                <a:t>Impact on Industry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6093939" y="3220548"/>
              <a:ext cx="3769080" cy="287392"/>
            </a:xfrm>
            <a:custGeom>
              <a:avLst/>
              <a:gdLst/>
              <a:ahLst/>
              <a:cxnLst/>
              <a:rect l="l" t="t" r="r" b="b"/>
              <a:pathLst>
                <a:path w="3769080" h="287392">
                  <a:moveTo>
                    <a:pt x="0" y="0"/>
                  </a:moveTo>
                  <a:lnTo>
                    <a:pt x="3769081" y="0"/>
                  </a:lnTo>
                  <a:lnTo>
                    <a:pt x="3769081" y="287392"/>
                  </a:lnTo>
                  <a:lnTo>
                    <a:pt x="0" y="287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711940" y="3841315"/>
              <a:ext cx="4533079" cy="235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4" lvl="1" indent="-248287" algn="l">
                <a:lnSpc>
                  <a:spcPts val="230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Easier and faster 3D environment creation</a:t>
              </a:r>
            </a:p>
            <a:p>
              <a:pPr algn="l">
                <a:lnSpc>
                  <a:spcPts val="2300"/>
                </a:lnSpc>
              </a:pPr>
              <a:endParaRPr lang="en-US" sz="2300" dirty="0">
                <a:solidFill>
                  <a:srgbClr val="000000"/>
                </a:solidFill>
                <a:latin typeface="Poppins"/>
              </a:endParaRPr>
            </a:p>
            <a:p>
              <a:pPr marL="496574" lvl="1" indent="-248287" algn="l">
                <a:lnSpc>
                  <a:spcPts val="230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Reduction in development costs</a:t>
              </a:r>
            </a:p>
            <a:p>
              <a:pPr algn="l">
                <a:lnSpc>
                  <a:spcPts val="2300"/>
                </a:lnSpc>
              </a:pPr>
              <a:endParaRPr lang="en-US" sz="2300" dirty="0">
                <a:solidFill>
                  <a:srgbClr val="000000"/>
                </a:solidFill>
                <a:latin typeface="Poppins"/>
              </a:endParaRPr>
            </a:p>
            <a:p>
              <a:pPr marL="496574" lvl="1" indent="-248287" algn="l">
                <a:lnSpc>
                  <a:spcPts val="23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New opportunities for smaller teams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21E466-E3D3-8428-9D5A-7B842C6BD514}"/>
              </a:ext>
            </a:extLst>
          </p:cNvPr>
          <p:cNvGrpSpPr/>
          <p:nvPr/>
        </p:nvGrpSpPr>
        <p:grpSpPr>
          <a:xfrm>
            <a:off x="10706257" y="2595579"/>
            <a:ext cx="4533079" cy="3604444"/>
            <a:chOff x="10706257" y="2595579"/>
            <a:chExt cx="4533079" cy="3604444"/>
          </a:xfrm>
        </p:grpSpPr>
        <p:sp>
          <p:nvSpPr>
            <p:cNvPr id="16" name="TextBox 16"/>
            <p:cNvSpPr txBox="1"/>
            <p:nvPr/>
          </p:nvSpPr>
          <p:spPr>
            <a:xfrm>
              <a:off x="10906978" y="2595579"/>
              <a:ext cx="4131636" cy="3962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990000"/>
                  </a:solidFill>
                  <a:latin typeface="Poppins"/>
                </a:rPr>
                <a:t>Impact on Lanterns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088256" y="3220548"/>
              <a:ext cx="3769080" cy="287392"/>
            </a:xfrm>
            <a:custGeom>
              <a:avLst/>
              <a:gdLst/>
              <a:ahLst/>
              <a:cxnLst/>
              <a:rect l="l" t="t" r="r" b="b"/>
              <a:pathLst>
                <a:path w="3769080" h="287392">
                  <a:moveTo>
                    <a:pt x="0" y="0"/>
                  </a:moveTo>
                  <a:lnTo>
                    <a:pt x="3769080" y="0"/>
                  </a:lnTo>
                  <a:lnTo>
                    <a:pt x="3769080" y="287392"/>
                  </a:lnTo>
                  <a:lnTo>
                    <a:pt x="0" y="287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06257" y="3841315"/>
              <a:ext cx="4533079" cy="235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4" lvl="1" indent="-248287" algn="l">
                <a:lnSpc>
                  <a:spcPts val="230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Possibility of additional revenue</a:t>
              </a:r>
            </a:p>
            <a:p>
              <a:pPr algn="l">
                <a:lnSpc>
                  <a:spcPts val="2300"/>
                </a:lnSpc>
              </a:pPr>
              <a:endParaRPr lang="en-US" sz="2300" dirty="0">
                <a:solidFill>
                  <a:srgbClr val="000000"/>
                </a:solidFill>
                <a:latin typeface="Poppins"/>
              </a:endParaRPr>
            </a:p>
            <a:p>
              <a:pPr marL="496574" lvl="1" indent="-248287" algn="l">
                <a:lnSpc>
                  <a:spcPts val="230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Bonus to the company’s reputation in innovation</a:t>
              </a:r>
            </a:p>
            <a:p>
              <a:pPr algn="l">
                <a:lnSpc>
                  <a:spcPts val="2300"/>
                </a:lnSpc>
              </a:pPr>
              <a:endParaRPr lang="en-US" sz="2300" dirty="0">
                <a:solidFill>
                  <a:srgbClr val="000000"/>
                </a:solidFill>
                <a:latin typeface="Poppins"/>
              </a:endParaRPr>
            </a:p>
            <a:p>
              <a:pPr marL="496574" lvl="1" indent="-248287" algn="l">
                <a:lnSpc>
                  <a:spcPts val="23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Improvement to development pipeline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ABD20EA-B837-B72A-117D-F3AC3F4CFCCA}"/>
              </a:ext>
            </a:extLst>
          </p:cNvPr>
          <p:cNvGrpSpPr/>
          <p:nvPr/>
        </p:nvGrpSpPr>
        <p:grpSpPr>
          <a:xfrm>
            <a:off x="2607267" y="7409698"/>
            <a:ext cx="4796848" cy="1848920"/>
            <a:chOff x="2607267" y="7409698"/>
            <a:chExt cx="4796848" cy="1848920"/>
          </a:xfrm>
        </p:grpSpPr>
        <p:sp>
          <p:nvSpPr>
            <p:cNvPr id="18" name="TextBox 18"/>
            <p:cNvSpPr txBox="1"/>
            <p:nvPr/>
          </p:nvSpPr>
          <p:spPr>
            <a:xfrm>
              <a:off x="3526697" y="7409698"/>
              <a:ext cx="2957989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990000"/>
                  </a:solidFill>
                  <a:latin typeface="Poppins"/>
                </a:rPr>
                <a:t>Internal Validity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3121151" y="8034667"/>
              <a:ext cx="3769080" cy="287392"/>
            </a:xfrm>
            <a:custGeom>
              <a:avLst/>
              <a:gdLst/>
              <a:ahLst/>
              <a:cxnLst/>
              <a:rect l="l" t="t" r="r" b="b"/>
              <a:pathLst>
                <a:path w="3769080" h="287392">
                  <a:moveTo>
                    <a:pt x="0" y="0"/>
                  </a:moveTo>
                  <a:lnTo>
                    <a:pt x="3769081" y="0"/>
                  </a:lnTo>
                  <a:lnTo>
                    <a:pt x="3769081" y="287393"/>
                  </a:lnTo>
                  <a:lnTo>
                    <a:pt x="0" y="287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607267" y="8642985"/>
              <a:ext cx="4796848" cy="615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4" lvl="1" indent="-248287" algn="l">
                <a:lnSpc>
                  <a:spcPts val="23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Missing layer or important elements of 3D environments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1DCF79-E26F-CE37-B9A7-895B07BB3D64}"/>
              </a:ext>
            </a:extLst>
          </p:cNvPr>
          <p:cNvGrpSpPr/>
          <p:nvPr/>
        </p:nvGrpSpPr>
        <p:grpSpPr>
          <a:xfrm>
            <a:off x="8833902" y="7409698"/>
            <a:ext cx="3839959" cy="1848602"/>
            <a:chOff x="8833902" y="7409698"/>
            <a:chExt cx="3839959" cy="1848602"/>
          </a:xfrm>
        </p:grpSpPr>
        <p:sp>
          <p:nvSpPr>
            <p:cNvPr id="20" name="TextBox 20"/>
            <p:cNvSpPr txBox="1"/>
            <p:nvPr/>
          </p:nvSpPr>
          <p:spPr>
            <a:xfrm>
              <a:off x="9254647" y="7409698"/>
              <a:ext cx="2998470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990000"/>
                  </a:solidFill>
                  <a:latin typeface="Poppins"/>
                </a:rPr>
                <a:t>External Validity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69341" y="8034667"/>
              <a:ext cx="3769080" cy="287392"/>
            </a:xfrm>
            <a:custGeom>
              <a:avLst/>
              <a:gdLst/>
              <a:ahLst/>
              <a:cxnLst/>
              <a:rect l="l" t="t" r="r" b="b"/>
              <a:pathLst>
                <a:path w="3769080" h="287392">
                  <a:moveTo>
                    <a:pt x="0" y="0"/>
                  </a:moveTo>
                  <a:lnTo>
                    <a:pt x="3769081" y="0"/>
                  </a:lnTo>
                  <a:lnTo>
                    <a:pt x="3769081" y="287393"/>
                  </a:lnTo>
                  <a:lnTo>
                    <a:pt x="0" y="287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833902" y="8642667"/>
              <a:ext cx="3839959" cy="615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4" lvl="1" indent="-248287" algn="l">
                <a:lnSpc>
                  <a:spcPts val="23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Heavily dependent on Unreal Engine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3E565E1-7E91-92EA-59A9-087FCFD3DEEE}"/>
              </a:ext>
            </a:extLst>
          </p:cNvPr>
          <p:cNvSpPr txBox="1"/>
          <p:nvPr/>
        </p:nvSpPr>
        <p:spPr>
          <a:xfrm>
            <a:off x="17387209" y="9512023"/>
            <a:ext cx="595992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27</a:t>
            </a:r>
            <a:endParaRPr lang="en-US" sz="1050" b="1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684" y="0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369" y="0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77361" y="0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7014712" y="5552991"/>
            <a:ext cx="6744420" cy="286638"/>
          </a:xfrm>
          <a:custGeom>
            <a:avLst/>
            <a:gdLst/>
            <a:ahLst/>
            <a:cxnLst/>
            <a:rect l="l" t="t" r="r" b="b"/>
            <a:pathLst>
              <a:path w="6744420" h="286638">
                <a:moveTo>
                  <a:pt x="0" y="0"/>
                </a:moveTo>
                <a:lnTo>
                  <a:pt x="6744420" y="0"/>
                </a:lnTo>
                <a:lnTo>
                  <a:pt x="6744420" y="286638"/>
                </a:lnTo>
                <a:lnTo>
                  <a:pt x="0" y="28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684349" y="4146021"/>
            <a:ext cx="3286987" cy="250633"/>
          </a:xfrm>
          <a:custGeom>
            <a:avLst/>
            <a:gdLst/>
            <a:ahLst/>
            <a:cxnLst/>
            <a:rect l="l" t="t" r="r" b="b"/>
            <a:pathLst>
              <a:path w="3286987" h="250633">
                <a:moveTo>
                  <a:pt x="0" y="0"/>
                </a:moveTo>
                <a:lnTo>
                  <a:pt x="3286987" y="0"/>
                </a:lnTo>
                <a:lnTo>
                  <a:pt x="3286987" y="250632"/>
                </a:lnTo>
                <a:lnTo>
                  <a:pt x="0" y="25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5767511" y="2479969"/>
            <a:ext cx="1120664" cy="1077239"/>
          </a:xfrm>
          <a:custGeom>
            <a:avLst/>
            <a:gdLst/>
            <a:ahLst/>
            <a:cxnLst/>
            <a:rect l="l" t="t" r="r" b="b"/>
            <a:pathLst>
              <a:path w="1120664" h="1077239">
                <a:moveTo>
                  <a:pt x="0" y="0"/>
                </a:moveTo>
                <a:lnTo>
                  <a:pt x="1120664" y="0"/>
                </a:lnTo>
                <a:lnTo>
                  <a:pt x="1120664" y="1077239"/>
                </a:lnTo>
                <a:lnTo>
                  <a:pt x="0" y="1077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4754089" y="3745085"/>
            <a:ext cx="3147507" cy="35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</a:pPr>
            <a:r>
              <a:rPr lang="en-US" sz="2616">
                <a:solidFill>
                  <a:srgbClr val="FB4545"/>
                </a:solidFill>
                <a:latin typeface="Emmali Semi-Bold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82566" y="4844183"/>
            <a:ext cx="5090554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Poppins"/>
              </a:rPr>
              <a:t>Need to develop a user-driven 3D environment generation tool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82566" y="5933510"/>
            <a:ext cx="5090554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Poppins"/>
              </a:rPr>
              <a:t>Contributed to field of PCG and tools with 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82566" y="7022837"/>
            <a:ext cx="5090554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</a:rPr>
              <a:t>Achieved a fully functional version of that tool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15014" y="8112164"/>
            <a:ext cx="5225657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</a:rPr>
              <a:t>Is the basis for a future 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</a:rPr>
              <a:t>monetizable version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922486" y="4146021"/>
            <a:ext cx="3286987" cy="250633"/>
          </a:xfrm>
          <a:custGeom>
            <a:avLst/>
            <a:gdLst/>
            <a:ahLst/>
            <a:cxnLst/>
            <a:rect l="l" t="t" r="r" b="b"/>
            <a:pathLst>
              <a:path w="3286987" h="250633">
                <a:moveTo>
                  <a:pt x="0" y="0"/>
                </a:moveTo>
                <a:lnTo>
                  <a:pt x="3286987" y="0"/>
                </a:lnTo>
                <a:lnTo>
                  <a:pt x="3286987" y="250632"/>
                </a:lnTo>
                <a:lnTo>
                  <a:pt x="0" y="250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14188840" y="2479969"/>
            <a:ext cx="1128143" cy="1128143"/>
          </a:xfrm>
          <a:custGeom>
            <a:avLst/>
            <a:gdLst/>
            <a:ahLst/>
            <a:cxnLst/>
            <a:rect l="l" t="t" r="r" b="b"/>
            <a:pathLst>
              <a:path w="1128143" h="1128143">
                <a:moveTo>
                  <a:pt x="0" y="0"/>
                </a:moveTo>
                <a:lnTo>
                  <a:pt x="1128144" y="0"/>
                </a:lnTo>
                <a:lnTo>
                  <a:pt x="1128144" y="1128144"/>
                </a:lnTo>
                <a:lnTo>
                  <a:pt x="0" y="1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1"/>
          <p:cNvSpPr txBox="1"/>
          <p:nvPr/>
        </p:nvSpPr>
        <p:spPr>
          <a:xfrm>
            <a:off x="12985989" y="3745085"/>
            <a:ext cx="3147507" cy="35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</a:pPr>
            <a:r>
              <a:rPr lang="en-US" sz="2616">
                <a:solidFill>
                  <a:srgbClr val="FB4545"/>
                </a:solidFill>
                <a:latin typeface="Emmali Semi-Bold"/>
              </a:rPr>
              <a:t>Future Work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65456" y="574669"/>
            <a:ext cx="12041792" cy="106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Emmali Semi-Bold"/>
              </a:rPr>
              <a:t>Conclusion &amp; Future 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20703" y="4844183"/>
            <a:ext cx="5090554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</a:rPr>
              <a:t>More internal and external 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</a:rPr>
              <a:t>testing &amp; feedback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20703" y="6133391"/>
            <a:ext cx="509055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</a:rPr>
              <a:t>More customization options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20703" y="7022550"/>
            <a:ext cx="5090554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Poppins"/>
              </a:rPr>
              <a:t>New suggestion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AF2B48-AA16-A230-BD16-7EB0E7D58125}"/>
              </a:ext>
            </a:extLst>
          </p:cNvPr>
          <p:cNvSpPr txBox="1"/>
          <p:nvPr/>
        </p:nvSpPr>
        <p:spPr>
          <a:xfrm>
            <a:off x="17387209" y="9512023"/>
            <a:ext cx="595992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28</a:t>
            </a:r>
            <a:endParaRPr lang="en-US" sz="1050" b="1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/>
      <p:bldP spid="23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5643"/>
            <a:ext cx="27444221" cy="10287000"/>
            <a:chOff x="0" y="0"/>
            <a:chExt cx="36592293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2335274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20541021" y="-2335274"/>
              <a:ext cx="13716000" cy="18386548"/>
            </a:xfrm>
            <a:custGeom>
              <a:avLst/>
              <a:gdLst/>
              <a:ahLst/>
              <a:cxnLst/>
              <a:rect l="l" t="t" r="r" b="b"/>
              <a:pathLst>
                <a:path w="13716000" h="18386548">
                  <a:moveTo>
                    <a:pt x="0" y="0"/>
                  </a:moveTo>
                  <a:lnTo>
                    <a:pt x="13716000" y="0"/>
                  </a:lnTo>
                  <a:lnTo>
                    <a:pt x="13716000" y="18386548"/>
                  </a:lnTo>
                  <a:lnTo>
                    <a:pt x="0" y="18386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9420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11963400" y="306475"/>
            <a:ext cx="2950095" cy="1455639"/>
          </a:xfrm>
          <a:custGeom>
            <a:avLst/>
            <a:gdLst/>
            <a:ahLst/>
            <a:cxnLst/>
            <a:rect l="l" t="t" r="r" b="b"/>
            <a:pathLst>
              <a:path w="2950095" h="1455639">
                <a:moveTo>
                  <a:pt x="0" y="0"/>
                </a:moveTo>
                <a:lnTo>
                  <a:pt x="2950095" y="0"/>
                </a:lnTo>
                <a:lnTo>
                  <a:pt x="2950095" y="1455639"/>
                </a:lnTo>
                <a:lnTo>
                  <a:pt x="0" y="145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028700" y="306475"/>
            <a:ext cx="4298614" cy="1455639"/>
          </a:xfrm>
          <a:custGeom>
            <a:avLst/>
            <a:gdLst/>
            <a:ahLst/>
            <a:cxnLst/>
            <a:rect l="l" t="t" r="r" b="b"/>
            <a:pathLst>
              <a:path w="4298614" h="1455639">
                <a:moveTo>
                  <a:pt x="0" y="0"/>
                </a:moveTo>
                <a:lnTo>
                  <a:pt x="4298614" y="0"/>
                </a:lnTo>
                <a:lnTo>
                  <a:pt x="4298614" y="1455639"/>
                </a:lnTo>
                <a:lnTo>
                  <a:pt x="0" y="1455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561" b="-17997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8955EDFD-3A41-BF33-FFB7-68EFE650CBA6}"/>
              </a:ext>
            </a:extLst>
          </p:cNvPr>
          <p:cNvGrpSpPr/>
          <p:nvPr/>
        </p:nvGrpSpPr>
        <p:grpSpPr>
          <a:xfrm>
            <a:off x="-609600" y="9122878"/>
            <a:ext cx="19087319" cy="1212018"/>
            <a:chOff x="0" y="-38100"/>
            <a:chExt cx="5027113" cy="319215"/>
          </a:xfrm>
        </p:grpSpPr>
        <p:sp>
          <p:nvSpPr>
            <p:cNvPr id="57" name="Freeform 3">
              <a:extLst>
                <a:ext uri="{FF2B5EF4-FFF2-40B4-BE49-F238E27FC236}">
                  <a16:creationId xmlns:a16="http://schemas.microsoft.com/office/drawing/2014/main" id="{7896DE4D-78A1-F04D-52CC-5317B7D5AE55}"/>
                </a:ext>
              </a:extLst>
            </p:cNvPr>
            <p:cNvSpPr/>
            <p:nvPr/>
          </p:nvSpPr>
          <p:spPr>
            <a:xfrm>
              <a:off x="0" y="0"/>
              <a:ext cx="5027113" cy="281115"/>
            </a:xfrm>
            <a:custGeom>
              <a:avLst/>
              <a:gdLst/>
              <a:ahLst/>
              <a:cxnLst/>
              <a:rect l="l" t="t" r="r" b="b"/>
              <a:pathLst>
                <a:path w="5027113" h="281115">
                  <a:moveTo>
                    <a:pt x="0" y="0"/>
                  </a:moveTo>
                  <a:lnTo>
                    <a:pt x="5027113" y="0"/>
                  </a:lnTo>
                  <a:lnTo>
                    <a:pt x="5027113" y="281115"/>
                  </a:lnTo>
                  <a:lnTo>
                    <a:pt x="0" y="281115"/>
                  </a:lnTo>
                  <a:close/>
                </a:path>
              </a:pathLst>
            </a:custGeom>
            <a:solidFill>
              <a:srgbClr val="96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TextBox 4">
              <a:extLst>
                <a:ext uri="{FF2B5EF4-FFF2-40B4-BE49-F238E27FC236}">
                  <a16:creationId xmlns:a16="http://schemas.microsoft.com/office/drawing/2014/main" id="{B1BE453D-AE60-3E86-AE46-29F5BE25B83F}"/>
                </a:ext>
              </a:extLst>
            </p:cNvPr>
            <p:cNvSpPr txBox="1"/>
            <p:nvPr/>
          </p:nvSpPr>
          <p:spPr>
            <a:xfrm>
              <a:off x="0" y="-38100"/>
              <a:ext cx="5027113" cy="319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9" name="TextBox 9">
            <a:extLst>
              <a:ext uri="{FF2B5EF4-FFF2-40B4-BE49-F238E27FC236}">
                <a16:creationId xmlns:a16="http://schemas.microsoft.com/office/drawing/2014/main" id="{B022FE08-44AA-6104-EDAB-C3744064E17A}"/>
              </a:ext>
            </a:extLst>
          </p:cNvPr>
          <p:cNvSpPr txBox="1"/>
          <p:nvPr/>
        </p:nvSpPr>
        <p:spPr>
          <a:xfrm>
            <a:off x="706686" y="3952658"/>
            <a:ext cx="10784536" cy="1850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38"/>
              </a:lnSpc>
              <a:spcBef>
                <a:spcPct val="0"/>
              </a:spcBef>
            </a:pPr>
            <a:r>
              <a:rPr lang="en-US" sz="14300" dirty="0">
                <a:solidFill>
                  <a:srgbClr val="96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60" name="TextBox 10">
            <a:extLst>
              <a:ext uri="{FF2B5EF4-FFF2-40B4-BE49-F238E27FC236}">
                <a16:creationId xmlns:a16="http://schemas.microsoft.com/office/drawing/2014/main" id="{3D19CA61-BE3C-772C-2B30-7FB5A6F81524}"/>
              </a:ext>
            </a:extLst>
          </p:cNvPr>
          <p:cNvSpPr txBox="1"/>
          <p:nvPr/>
        </p:nvSpPr>
        <p:spPr>
          <a:xfrm>
            <a:off x="1096122" y="5631731"/>
            <a:ext cx="8733678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65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Poppins"/>
              </a:rPr>
              <a:t>For Your Attention</a:t>
            </a:r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B562A0E4-289E-DDCE-832A-803E13F26E79}"/>
              </a:ext>
            </a:extLst>
          </p:cNvPr>
          <p:cNvSpPr txBox="1"/>
          <p:nvPr/>
        </p:nvSpPr>
        <p:spPr>
          <a:xfrm>
            <a:off x="1196124" y="8765403"/>
            <a:ext cx="3861622" cy="41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2"/>
              </a:lnSpc>
              <a:spcBef>
                <a:spcPct val="0"/>
              </a:spcBef>
            </a:pPr>
            <a:endParaRPr lang="en-US" sz="233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2" name="TextBox 12">
            <a:extLst>
              <a:ext uri="{FF2B5EF4-FFF2-40B4-BE49-F238E27FC236}">
                <a16:creationId xmlns:a16="http://schemas.microsoft.com/office/drawing/2014/main" id="{0056DB76-F74D-C59B-664B-9D8307247504}"/>
              </a:ext>
            </a:extLst>
          </p:cNvPr>
          <p:cNvSpPr txBox="1"/>
          <p:nvPr/>
        </p:nvSpPr>
        <p:spPr>
          <a:xfrm>
            <a:off x="5537789" y="8765403"/>
            <a:ext cx="3972432" cy="410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2"/>
              </a:lnSpc>
              <a:spcBef>
                <a:spcPct val="0"/>
              </a:spcBef>
            </a:pPr>
            <a:endParaRPr lang="en-US" sz="2330" dirty="0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63" name="Group 13">
            <a:extLst>
              <a:ext uri="{FF2B5EF4-FFF2-40B4-BE49-F238E27FC236}">
                <a16:creationId xmlns:a16="http://schemas.microsoft.com/office/drawing/2014/main" id="{CD8FFFFE-516A-5803-9B4F-0452029B0077}"/>
              </a:ext>
            </a:extLst>
          </p:cNvPr>
          <p:cNvGrpSpPr/>
          <p:nvPr/>
        </p:nvGrpSpPr>
        <p:grpSpPr>
          <a:xfrm>
            <a:off x="16779180" y="-374073"/>
            <a:ext cx="1911668" cy="11035146"/>
            <a:chOff x="0" y="0"/>
            <a:chExt cx="503485" cy="2906376"/>
          </a:xfrm>
        </p:grpSpPr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1B131CBC-F603-DFD6-2715-0BD55B8E6F1F}"/>
                </a:ext>
              </a:extLst>
            </p:cNvPr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1B19C3BA-1C1D-832B-3BEB-9D9DD7D076AB}"/>
                </a:ext>
              </a:extLst>
            </p:cNvPr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66" name="Group 16">
            <a:extLst>
              <a:ext uri="{FF2B5EF4-FFF2-40B4-BE49-F238E27FC236}">
                <a16:creationId xmlns:a16="http://schemas.microsoft.com/office/drawing/2014/main" id="{76B816D1-26DF-0E5B-DF83-046390CC6C3E}"/>
              </a:ext>
            </a:extLst>
          </p:cNvPr>
          <p:cNvGrpSpPr/>
          <p:nvPr/>
        </p:nvGrpSpPr>
        <p:grpSpPr>
          <a:xfrm>
            <a:off x="16366090" y="-374073"/>
            <a:ext cx="595992" cy="11035146"/>
            <a:chOff x="0" y="0"/>
            <a:chExt cx="156969" cy="2906376"/>
          </a:xfrm>
        </p:grpSpPr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907D0137-C819-92DD-39F3-47A4106DB018}"/>
                </a:ext>
              </a:extLst>
            </p:cNvPr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TextBox 18">
              <a:extLst>
                <a:ext uri="{FF2B5EF4-FFF2-40B4-BE49-F238E27FC236}">
                  <a16:creationId xmlns:a16="http://schemas.microsoft.com/office/drawing/2014/main" id="{AB059176-DE6E-1A08-0338-3DCF687A30EC}"/>
                </a:ext>
              </a:extLst>
            </p:cNvPr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69" name="Group 19">
            <a:extLst>
              <a:ext uri="{FF2B5EF4-FFF2-40B4-BE49-F238E27FC236}">
                <a16:creationId xmlns:a16="http://schemas.microsoft.com/office/drawing/2014/main" id="{004A598D-D99A-3029-BD5D-4A5B2292855F}"/>
              </a:ext>
            </a:extLst>
          </p:cNvPr>
          <p:cNvGrpSpPr/>
          <p:nvPr/>
        </p:nvGrpSpPr>
        <p:grpSpPr>
          <a:xfrm>
            <a:off x="15953001" y="-374073"/>
            <a:ext cx="413090" cy="11035146"/>
            <a:chOff x="0" y="0"/>
            <a:chExt cx="108797" cy="2906376"/>
          </a:xfrm>
        </p:grpSpPr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FBEAF863-B7FE-57EA-0513-54318FE58BCE}"/>
                </a:ext>
              </a:extLst>
            </p:cNvPr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TextBox 21">
              <a:extLst>
                <a:ext uri="{FF2B5EF4-FFF2-40B4-BE49-F238E27FC236}">
                  <a16:creationId xmlns:a16="http://schemas.microsoft.com/office/drawing/2014/main" id="{81A11470-9C78-8A00-7A06-6F708D4169D7}"/>
                </a:ext>
              </a:extLst>
            </p:cNvPr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72" name="TextBox 16">
            <a:extLst>
              <a:ext uri="{FF2B5EF4-FFF2-40B4-BE49-F238E27FC236}">
                <a16:creationId xmlns:a16="http://schemas.microsoft.com/office/drawing/2014/main" id="{0249D522-C160-B79E-AF95-D1B400B44664}"/>
              </a:ext>
            </a:extLst>
          </p:cNvPr>
          <p:cNvSpPr txBox="1"/>
          <p:nvPr/>
        </p:nvSpPr>
        <p:spPr>
          <a:xfrm>
            <a:off x="706686" y="9563100"/>
            <a:ext cx="5090554" cy="3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dirty="0">
                <a:solidFill>
                  <a:schemeClr val="bg1"/>
                </a:solidFill>
                <a:latin typeface="Poppins"/>
              </a:rPr>
              <a:t>Presented by Aymen HAMMAMI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9180" y="-374073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6090" y="-374073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53001" y="-374073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282000">
            <a:off x="916341" y="6608610"/>
            <a:ext cx="4580233" cy="3268331"/>
          </a:xfrm>
          <a:custGeom>
            <a:avLst/>
            <a:gdLst/>
            <a:ahLst/>
            <a:cxnLst/>
            <a:rect l="l" t="t" r="r" b="b"/>
            <a:pathLst>
              <a:path w="4580233" h="3268331">
                <a:moveTo>
                  <a:pt x="239364" y="0"/>
                </a:moveTo>
                <a:lnTo>
                  <a:pt x="4580233" y="356885"/>
                </a:lnTo>
                <a:lnTo>
                  <a:pt x="4340868" y="3268331"/>
                </a:lnTo>
                <a:lnTo>
                  <a:pt x="0" y="2911447"/>
                </a:lnTo>
                <a:lnTo>
                  <a:pt x="239364" y="0"/>
                </a:lnTo>
                <a:close/>
              </a:path>
            </a:pathLst>
          </a:custGeom>
          <a:blipFill>
            <a:blip r:embed="rId3"/>
            <a:stretch>
              <a:fillRect l="-43311" t="-27642" r="-50048" b="-2458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0497510" y="6782141"/>
            <a:ext cx="4355515" cy="2921269"/>
          </a:xfrm>
          <a:custGeom>
            <a:avLst/>
            <a:gdLst/>
            <a:ahLst/>
            <a:cxnLst/>
            <a:rect l="l" t="t" r="r" b="b"/>
            <a:pathLst>
              <a:path w="4355515" h="2921269">
                <a:moveTo>
                  <a:pt x="0" y="0"/>
                </a:moveTo>
                <a:lnTo>
                  <a:pt x="4355515" y="0"/>
                </a:lnTo>
                <a:lnTo>
                  <a:pt x="4355515" y="2921270"/>
                </a:lnTo>
                <a:lnTo>
                  <a:pt x="0" y="292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" r="-28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5763105" y="6782141"/>
            <a:ext cx="4355515" cy="2921269"/>
          </a:xfrm>
          <a:custGeom>
            <a:avLst/>
            <a:gdLst/>
            <a:ahLst/>
            <a:cxnLst/>
            <a:rect l="l" t="t" r="r" b="b"/>
            <a:pathLst>
              <a:path w="4355515" h="2921269">
                <a:moveTo>
                  <a:pt x="0" y="0"/>
                </a:moveTo>
                <a:lnTo>
                  <a:pt x="4355515" y="0"/>
                </a:lnTo>
                <a:lnTo>
                  <a:pt x="4355515" y="2921270"/>
                </a:lnTo>
                <a:lnTo>
                  <a:pt x="0" y="2921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548" b="-2454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1028700" y="708147"/>
            <a:ext cx="11307754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latin typeface="Emmali Semi-Bold"/>
              </a:rPr>
              <a:t>Project Context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305281"/>
            <a:ext cx="13824325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Lanterns Studios: Founded in 2019, Based in Tunis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Offers mainly game development products and services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Can develop AR, MR or VR applications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First company in Tunisia to bring a complete motion capture solution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Key player in the Tunisian gaming industry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7F671-0695-38FF-87DA-1048B7D8158F}"/>
              </a:ext>
            </a:extLst>
          </p:cNvPr>
          <p:cNvSpPr txBox="1"/>
          <p:nvPr/>
        </p:nvSpPr>
        <p:spPr>
          <a:xfrm>
            <a:off x="17526000" y="9512023"/>
            <a:ext cx="457200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3</a:t>
            </a:r>
            <a:endParaRPr lang="en-US" sz="1050" b="1" dirty="0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9180" y="-374073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6090" y="-374073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53001" y="-374073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562020"/>
            <a:ext cx="13716218" cy="4745728"/>
          </a:xfrm>
          <a:custGeom>
            <a:avLst/>
            <a:gdLst/>
            <a:ahLst/>
            <a:cxnLst/>
            <a:rect l="l" t="t" r="r" b="b"/>
            <a:pathLst>
              <a:path w="13716218" h="4745728">
                <a:moveTo>
                  <a:pt x="0" y="0"/>
                </a:moveTo>
                <a:lnTo>
                  <a:pt x="13716218" y="0"/>
                </a:lnTo>
                <a:lnTo>
                  <a:pt x="13716218" y="4745728"/>
                </a:lnTo>
                <a:lnTo>
                  <a:pt x="0" y="4745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105" b="-1998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028700" y="708147"/>
            <a:ext cx="11307754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>
                <a:solidFill>
                  <a:srgbClr val="000000"/>
                </a:solidFill>
                <a:latin typeface="Emmali Semi-Bold"/>
              </a:rPr>
              <a:t>Project Context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612548"/>
            <a:ext cx="13824325" cy="129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 algn="l">
              <a:lnSpc>
                <a:spcPts val="52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Poppins"/>
              </a:rPr>
              <a:t>Game industry revenue is greater than movie box office and music combined</a:t>
            </a:r>
          </a:p>
          <a:p>
            <a:pPr marL="561342" lvl="1" indent="-280671" algn="l">
              <a:lnSpc>
                <a:spcPts val="520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Poppins"/>
              </a:rPr>
              <a:t>More demand to create games, more demand for dev. tools and techniques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5F4299-BA19-7DBA-C9F1-5EB012135034}"/>
              </a:ext>
            </a:extLst>
          </p:cNvPr>
          <p:cNvSpPr txBox="1"/>
          <p:nvPr/>
        </p:nvSpPr>
        <p:spPr>
          <a:xfrm>
            <a:off x="17526000" y="9512023"/>
            <a:ext cx="457200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4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9180" y="-374073"/>
            <a:ext cx="1911668" cy="11035146"/>
            <a:chOff x="0" y="0"/>
            <a:chExt cx="503485" cy="290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5" cy="2906376"/>
            </a:xfrm>
            <a:custGeom>
              <a:avLst/>
              <a:gdLst/>
              <a:ahLst/>
              <a:cxnLst/>
              <a:rect l="l" t="t" r="r" b="b"/>
              <a:pathLst>
                <a:path w="503485" h="2906376">
                  <a:moveTo>
                    <a:pt x="0" y="0"/>
                  </a:moveTo>
                  <a:lnTo>
                    <a:pt x="503485" y="0"/>
                  </a:lnTo>
                  <a:lnTo>
                    <a:pt x="503485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503485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66090" y="-374073"/>
            <a:ext cx="595992" cy="11035146"/>
            <a:chOff x="0" y="0"/>
            <a:chExt cx="156969" cy="2906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969" cy="2906376"/>
            </a:xfrm>
            <a:custGeom>
              <a:avLst/>
              <a:gdLst/>
              <a:ahLst/>
              <a:cxnLst/>
              <a:rect l="l" t="t" r="r" b="b"/>
              <a:pathLst>
                <a:path w="156969" h="2906376">
                  <a:moveTo>
                    <a:pt x="0" y="0"/>
                  </a:moveTo>
                  <a:lnTo>
                    <a:pt x="156969" y="0"/>
                  </a:lnTo>
                  <a:lnTo>
                    <a:pt x="156969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56969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53001" y="-374073"/>
            <a:ext cx="413090" cy="11035146"/>
            <a:chOff x="0" y="0"/>
            <a:chExt cx="108797" cy="2906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2906376"/>
            </a:xfrm>
            <a:custGeom>
              <a:avLst/>
              <a:gdLst/>
              <a:ahLst/>
              <a:cxnLst/>
              <a:rect l="l" t="t" r="r" b="b"/>
              <a:pathLst>
                <a:path w="108797" h="2906376">
                  <a:moveTo>
                    <a:pt x="0" y="0"/>
                  </a:moveTo>
                  <a:lnTo>
                    <a:pt x="108797" y="0"/>
                  </a:lnTo>
                  <a:lnTo>
                    <a:pt x="108797" y="2906376"/>
                  </a:lnTo>
                  <a:lnTo>
                    <a:pt x="0" y="2906376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2877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08147"/>
            <a:ext cx="11307754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dirty="0">
                <a:solidFill>
                  <a:srgbClr val="000000"/>
                </a:solidFill>
                <a:latin typeface="Emmali Semi-Bold"/>
              </a:rPr>
              <a:t>Project Context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262312"/>
            <a:ext cx="13824325" cy="4556705"/>
            <a:chOff x="0" y="0"/>
            <a:chExt cx="18432433" cy="6075608"/>
          </a:xfrm>
        </p:grpSpPr>
        <p:sp>
          <p:nvSpPr>
            <p:cNvPr id="13" name="Freeform 13"/>
            <p:cNvSpPr/>
            <p:nvPr/>
          </p:nvSpPr>
          <p:spPr>
            <a:xfrm>
              <a:off x="4465655" y="1425387"/>
              <a:ext cx="1549773" cy="1549773"/>
            </a:xfrm>
            <a:custGeom>
              <a:avLst/>
              <a:gdLst/>
              <a:ahLst/>
              <a:cxnLst/>
              <a:rect l="l" t="t" r="r" b="b"/>
              <a:pathLst>
                <a:path w="1549773" h="1549773">
                  <a:moveTo>
                    <a:pt x="0" y="0"/>
                  </a:moveTo>
                  <a:lnTo>
                    <a:pt x="1549772" y="0"/>
                  </a:lnTo>
                  <a:lnTo>
                    <a:pt x="1549772" y="1549773"/>
                  </a:lnTo>
                  <a:lnTo>
                    <a:pt x="0" y="1549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91222" y="0"/>
              <a:ext cx="3791590" cy="4377015"/>
            </a:xfrm>
            <a:custGeom>
              <a:avLst/>
              <a:gdLst/>
              <a:ahLst/>
              <a:cxnLst/>
              <a:rect l="l" t="t" r="r" b="b"/>
              <a:pathLst>
                <a:path w="3791590" h="4377015">
                  <a:moveTo>
                    <a:pt x="0" y="0"/>
                  </a:moveTo>
                  <a:lnTo>
                    <a:pt x="3791589" y="0"/>
                  </a:lnTo>
                  <a:lnTo>
                    <a:pt x="3791589" y="4377015"/>
                  </a:lnTo>
                  <a:lnTo>
                    <a:pt x="0" y="4377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23532"/>
              <a:ext cx="3591624" cy="4353483"/>
            </a:xfrm>
            <a:custGeom>
              <a:avLst/>
              <a:gdLst/>
              <a:ahLst/>
              <a:cxnLst/>
              <a:rect l="l" t="t" r="r" b="b"/>
              <a:pathLst>
                <a:path w="3591624" h="4353483">
                  <a:moveTo>
                    <a:pt x="0" y="0"/>
                  </a:moveTo>
                  <a:lnTo>
                    <a:pt x="3591624" y="0"/>
                  </a:lnTo>
                  <a:lnTo>
                    <a:pt x="3591624" y="4353483"/>
                  </a:lnTo>
                  <a:lnTo>
                    <a:pt x="0" y="435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58606" y="1703124"/>
              <a:ext cx="1578254" cy="994300"/>
            </a:xfrm>
            <a:custGeom>
              <a:avLst/>
              <a:gdLst/>
              <a:ahLst/>
              <a:cxnLst/>
              <a:rect l="l" t="t" r="r" b="b"/>
              <a:pathLst>
                <a:path w="1578254" h="994300">
                  <a:moveTo>
                    <a:pt x="0" y="0"/>
                  </a:moveTo>
                  <a:lnTo>
                    <a:pt x="1578253" y="0"/>
                  </a:lnTo>
                  <a:lnTo>
                    <a:pt x="1578253" y="994300"/>
                  </a:lnTo>
                  <a:lnTo>
                    <a:pt x="0" y="994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012653" y="23532"/>
              <a:ext cx="4419780" cy="4353483"/>
            </a:xfrm>
            <a:custGeom>
              <a:avLst/>
              <a:gdLst/>
              <a:ahLst/>
              <a:cxnLst/>
              <a:rect l="l" t="t" r="r" b="b"/>
              <a:pathLst>
                <a:path w="4419780" h="4353483">
                  <a:moveTo>
                    <a:pt x="0" y="0"/>
                  </a:moveTo>
                  <a:lnTo>
                    <a:pt x="4419780" y="0"/>
                  </a:lnTo>
                  <a:lnTo>
                    <a:pt x="4419780" y="4353483"/>
                  </a:lnTo>
                  <a:lnTo>
                    <a:pt x="0" y="4353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4245" y="4989499"/>
              <a:ext cx="3117579" cy="5514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1"/>
                </a:lnSpc>
                <a:spcBef>
                  <a:spcPct val="0"/>
                </a:spcBef>
              </a:pPr>
              <a:r>
                <a:rPr lang="en-US" sz="3091" dirty="0">
                  <a:solidFill>
                    <a:srgbClr val="FB4545"/>
                  </a:solidFill>
                  <a:latin typeface="Emmali Bold"/>
                </a:rPr>
                <a:t>Randomness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344473" y="4989499"/>
              <a:ext cx="2885088" cy="551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1"/>
                </a:lnSpc>
                <a:spcBef>
                  <a:spcPct val="0"/>
                </a:spcBef>
              </a:pPr>
              <a:r>
                <a:rPr lang="en-US" sz="3091" dirty="0">
                  <a:solidFill>
                    <a:srgbClr val="FB4545"/>
                  </a:solidFill>
                  <a:latin typeface="Emmali Bold"/>
                </a:rPr>
                <a:t>Set of Rules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182210" y="4989499"/>
              <a:ext cx="3117579" cy="1086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91"/>
                </a:lnSpc>
              </a:pPr>
              <a:r>
                <a:rPr lang="en-US" sz="3091" dirty="0">
                  <a:solidFill>
                    <a:srgbClr val="FB4545"/>
                  </a:solidFill>
                  <a:latin typeface="Emmali Bold"/>
                </a:rPr>
                <a:t>Controlled</a:t>
              </a:r>
            </a:p>
            <a:p>
              <a:pPr algn="ctr">
                <a:lnSpc>
                  <a:spcPts val="3091"/>
                </a:lnSpc>
                <a:spcBef>
                  <a:spcPct val="0"/>
                </a:spcBef>
              </a:pPr>
              <a:r>
                <a:rPr lang="en-US" sz="3091" dirty="0">
                  <a:solidFill>
                    <a:srgbClr val="FB4545"/>
                  </a:solidFill>
                  <a:latin typeface="Emmali Bold"/>
                </a:rPr>
                <a:t>Randomness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5800" y="2192599"/>
            <a:ext cx="14511212" cy="1319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Procedural generation automates the creation of many types of content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It has been used and researched in games since 1980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4295380"/>
            <a:ext cx="3162300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3199" dirty="0">
                <a:solidFill>
                  <a:srgbClr val="FB4545"/>
                </a:solidFill>
                <a:latin typeface="Emmali"/>
              </a:rPr>
              <a:t>How does it work?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5516C-10E4-8E1D-FF89-547B90558D00}"/>
              </a:ext>
            </a:extLst>
          </p:cNvPr>
          <p:cNvSpPr txBox="1"/>
          <p:nvPr/>
        </p:nvSpPr>
        <p:spPr>
          <a:xfrm>
            <a:off x="17526000" y="9512023"/>
            <a:ext cx="457200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5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5601116" y="5674927"/>
            <a:ext cx="7075584" cy="300712"/>
          </a:xfrm>
          <a:custGeom>
            <a:avLst/>
            <a:gdLst/>
            <a:ahLst/>
            <a:cxnLst/>
            <a:rect l="l" t="t" r="r" b="b"/>
            <a:pathLst>
              <a:path w="7075584" h="300712">
                <a:moveTo>
                  <a:pt x="0" y="0"/>
                </a:moveTo>
                <a:lnTo>
                  <a:pt x="7075584" y="0"/>
                </a:lnTo>
                <a:lnTo>
                  <a:pt x="7075584" y="300712"/>
                </a:lnTo>
                <a:lnTo>
                  <a:pt x="0" y="300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0" y="583223"/>
            <a:ext cx="18288000" cy="128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dirty="0">
                <a:solidFill>
                  <a:srgbClr val="000000"/>
                </a:solidFill>
                <a:latin typeface="Emmali Semi-Bold"/>
              </a:rPr>
              <a:t>Problem Statement &amp; Purpose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C2DEFA-8170-CA8B-5A97-4EB00F653DCB}"/>
              </a:ext>
            </a:extLst>
          </p:cNvPr>
          <p:cNvGrpSpPr/>
          <p:nvPr/>
        </p:nvGrpSpPr>
        <p:grpSpPr>
          <a:xfrm>
            <a:off x="643197" y="2710329"/>
            <a:ext cx="7576292" cy="6356519"/>
            <a:chOff x="643197" y="2710329"/>
            <a:chExt cx="7576292" cy="6356519"/>
          </a:xfrm>
        </p:grpSpPr>
        <p:sp>
          <p:nvSpPr>
            <p:cNvPr id="2" name="Freeform 2"/>
            <p:cNvSpPr/>
            <p:nvPr/>
          </p:nvSpPr>
          <p:spPr>
            <a:xfrm>
              <a:off x="4100375" y="2710329"/>
              <a:ext cx="628759" cy="1197636"/>
            </a:xfrm>
            <a:custGeom>
              <a:avLst/>
              <a:gdLst/>
              <a:ahLst/>
              <a:cxnLst/>
              <a:rect l="l" t="t" r="r" b="b"/>
              <a:pathLst>
                <a:path w="628759" h="1197636">
                  <a:moveTo>
                    <a:pt x="0" y="0"/>
                  </a:moveTo>
                  <a:lnTo>
                    <a:pt x="628760" y="0"/>
                  </a:lnTo>
                  <a:lnTo>
                    <a:pt x="628760" y="1197636"/>
                  </a:lnTo>
                  <a:lnTo>
                    <a:pt x="0" y="1197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2530215" y="4605251"/>
              <a:ext cx="3769080" cy="287392"/>
            </a:xfrm>
            <a:custGeom>
              <a:avLst/>
              <a:gdLst/>
              <a:ahLst/>
              <a:cxnLst/>
              <a:rect l="l" t="t" r="r" b="b"/>
              <a:pathLst>
                <a:path w="3769080" h="287392">
                  <a:moveTo>
                    <a:pt x="0" y="0"/>
                  </a:moveTo>
                  <a:lnTo>
                    <a:pt x="3769080" y="0"/>
                  </a:lnTo>
                  <a:lnTo>
                    <a:pt x="3769080" y="287392"/>
                  </a:lnTo>
                  <a:lnTo>
                    <a:pt x="0" y="287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10183" y="4148051"/>
              <a:ext cx="3609144" cy="400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B4545"/>
                  </a:solidFill>
                  <a:latin typeface="Emmali Semi-Bold"/>
                </a:rPr>
                <a:t>Problem Statement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43197" y="5191125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Increased need for creating 3D environments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3197" y="6060361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Traditional way is a long and challenging process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43197" y="6929596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Requires having expertise and skills with 3D design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43197" y="7798832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Creating a 3D environment can be costy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43197" y="8668068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Small teams can’t even consider large scale ones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5C9D99-3A85-B833-7629-B3C5259A5A07}"/>
              </a:ext>
            </a:extLst>
          </p:cNvPr>
          <p:cNvGrpSpPr/>
          <p:nvPr/>
        </p:nvGrpSpPr>
        <p:grpSpPr>
          <a:xfrm>
            <a:off x="9918849" y="2482092"/>
            <a:ext cx="7884619" cy="6584756"/>
            <a:chOff x="9918849" y="2482092"/>
            <a:chExt cx="7884619" cy="6584756"/>
          </a:xfrm>
        </p:grpSpPr>
        <p:sp>
          <p:nvSpPr>
            <p:cNvPr id="3" name="Freeform 3"/>
            <p:cNvSpPr/>
            <p:nvPr/>
          </p:nvSpPr>
          <p:spPr>
            <a:xfrm>
              <a:off x="13359128" y="2482092"/>
              <a:ext cx="828497" cy="1506357"/>
            </a:xfrm>
            <a:custGeom>
              <a:avLst/>
              <a:gdLst/>
              <a:ahLst/>
              <a:cxnLst/>
              <a:rect l="l" t="t" r="r" b="b"/>
              <a:pathLst>
                <a:path w="828497" h="1506357">
                  <a:moveTo>
                    <a:pt x="0" y="0"/>
                  </a:moveTo>
                  <a:lnTo>
                    <a:pt x="828497" y="0"/>
                  </a:lnTo>
                  <a:lnTo>
                    <a:pt x="828497" y="1506357"/>
                  </a:lnTo>
                  <a:lnTo>
                    <a:pt x="0" y="15063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049435" y="4148051"/>
              <a:ext cx="3609144" cy="400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>
                  <a:solidFill>
                    <a:srgbClr val="FB4545"/>
                  </a:solidFill>
                  <a:latin typeface="Emmali Semi-Bold"/>
                </a:rPr>
                <a:t>Purpose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1976618" y="4605251"/>
              <a:ext cx="3769080" cy="287392"/>
            </a:xfrm>
            <a:custGeom>
              <a:avLst/>
              <a:gdLst/>
              <a:ahLst/>
              <a:cxnLst/>
              <a:rect l="l" t="t" r="r" b="b"/>
              <a:pathLst>
                <a:path w="3769080" h="287392">
                  <a:moveTo>
                    <a:pt x="0" y="0"/>
                  </a:moveTo>
                  <a:lnTo>
                    <a:pt x="3769081" y="0"/>
                  </a:lnTo>
                  <a:lnTo>
                    <a:pt x="3769081" y="287392"/>
                  </a:lnTo>
                  <a:lnTo>
                    <a:pt x="0" y="287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918849" y="5183823"/>
              <a:ext cx="7884619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User-driven tool that generates 3D environments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065861" y="6058853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Poppins"/>
                </a:rPr>
                <a:t>Use procedural generation and user prompts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065861" y="6929755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Speed up the process = Save development time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065861" y="7800658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Reduce costs and required level of knowledge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065861" y="8668068"/>
              <a:ext cx="7576292" cy="39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Poppins"/>
                </a:rPr>
                <a:t>Offer new opportunities to small teams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432FB78-97D3-4589-8183-4EF6358264F2}"/>
              </a:ext>
            </a:extLst>
          </p:cNvPr>
          <p:cNvSpPr txBox="1"/>
          <p:nvPr/>
        </p:nvSpPr>
        <p:spPr>
          <a:xfrm>
            <a:off x="17526000" y="9512023"/>
            <a:ext cx="457200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6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1139" y="1179279"/>
            <a:ext cx="5669728" cy="5837058"/>
            <a:chOff x="0" y="0"/>
            <a:chExt cx="7559638" cy="7782745"/>
          </a:xfrm>
        </p:grpSpPr>
        <p:sp>
          <p:nvSpPr>
            <p:cNvPr id="3" name="TextBox 3"/>
            <p:cNvSpPr txBox="1"/>
            <p:nvPr/>
          </p:nvSpPr>
          <p:spPr>
            <a:xfrm>
              <a:off x="0" y="4256379"/>
              <a:ext cx="7559638" cy="3526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dirty="0">
                  <a:solidFill>
                    <a:srgbClr val="000000"/>
                  </a:solidFill>
                  <a:latin typeface="Emmali Semi-Bold"/>
                </a:rPr>
                <a:t>Research Questions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1657657" y="0"/>
              <a:ext cx="4168124" cy="3808623"/>
            </a:xfrm>
            <a:custGeom>
              <a:avLst/>
              <a:gdLst/>
              <a:ahLst/>
              <a:cxnLst/>
              <a:rect l="l" t="t" r="r" b="b"/>
              <a:pathLst>
                <a:path w="4168124" h="3808623">
                  <a:moveTo>
                    <a:pt x="0" y="0"/>
                  </a:moveTo>
                  <a:lnTo>
                    <a:pt x="4168124" y="0"/>
                  </a:lnTo>
                  <a:lnTo>
                    <a:pt x="4168124" y="3808623"/>
                  </a:lnTo>
                  <a:lnTo>
                    <a:pt x="0" y="3808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45301" y="1248853"/>
            <a:ext cx="83843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B4545"/>
                </a:solidFill>
                <a:latin typeface="Poppins Semi-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16059" y="861545"/>
            <a:ext cx="8781341" cy="1517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9"/>
              </a:lnSpc>
            </a:pPr>
            <a:r>
              <a:rPr lang="en-US" sz="2878" dirty="0">
                <a:solidFill>
                  <a:srgbClr val="000000"/>
                </a:solidFill>
                <a:latin typeface="Poppins"/>
              </a:rPr>
              <a:t>What are the </a:t>
            </a:r>
            <a:r>
              <a:rPr lang="en-US" sz="2878" dirty="0">
                <a:solidFill>
                  <a:srgbClr val="FF0000"/>
                </a:solidFill>
                <a:latin typeface="Poppins"/>
              </a:rPr>
              <a:t>advantages</a:t>
            </a:r>
            <a:r>
              <a:rPr lang="en-US" sz="2878" dirty="0">
                <a:solidFill>
                  <a:srgbClr val="000000"/>
                </a:solidFill>
                <a:latin typeface="Poppins"/>
              </a:rPr>
              <a:t> and </a:t>
            </a:r>
            <a:r>
              <a:rPr lang="en-US" sz="2878" dirty="0">
                <a:solidFill>
                  <a:srgbClr val="FF0000"/>
                </a:solidFill>
                <a:latin typeface="Poppins"/>
              </a:rPr>
              <a:t>drawbacks</a:t>
            </a:r>
            <a:r>
              <a:rPr lang="en-US" sz="2878" dirty="0">
                <a:solidFill>
                  <a:srgbClr val="000000"/>
                </a:solidFill>
                <a:latin typeface="Poppins"/>
              </a:rPr>
              <a:t> of relying on </a:t>
            </a:r>
            <a:r>
              <a:rPr lang="en-US" sz="2878" dirty="0">
                <a:solidFill>
                  <a:srgbClr val="FF0000"/>
                </a:solidFill>
                <a:latin typeface="Poppins"/>
              </a:rPr>
              <a:t>procedural generation </a:t>
            </a:r>
            <a:r>
              <a:rPr lang="en-US" sz="2878" dirty="0">
                <a:latin typeface="Poppins"/>
              </a:rPr>
              <a:t>for</a:t>
            </a:r>
            <a:r>
              <a:rPr lang="en-US" sz="2878" dirty="0">
                <a:solidFill>
                  <a:srgbClr val="FF0000"/>
                </a:solidFill>
                <a:latin typeface="Poppins"/>
              </a:rPr>
              <a:t> </a:t>
            </a:r>
            <a:r>
              <a:rPr lang="en-US" sz="2878" dirty="0">
                <a:latin typeface="Poppins"/>
              </a:rPr>
              <a:t>3D environment creation</a:t>
            </a:r>
            <a:r>
              <a:rPr lang="en-US" sz="2878" dirty="0">
                <a:solidFill>
                  <a:srgbClr val="000000"/>
                </a:solidFill>
                <a:latin typeface="Poppins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45301" y="6058006"/>
            <a:ext cx="97031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5999" dirty="0">
                <a:solidFill>
                  <a:srgbClr val="FB4545"/>
                </a:solidFill>
                <a:latin typeface="Poppins Semi-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06534" y="5403997"/>
            <a:ext cx="8781341" cy="2026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29"/>
              </a:lnSpc>
            </a:pPr>
            <a:r>
              <a:rPr lang="en-US" sz="2878" dirty="0">
                <a:solidFill>
                  <a:srgbClr val="000000"/>
                </a:solidFill>
                <a:latin typeface="Poppins"/>
              </a:rPr>
              <a:t>What </a:t>
            </a:r>
            <a:r>
              <a:rPr lang="en-US" sz="2878" dirty="0">
                <a:solidFill>
                  <a:srgbClr val="FF0000"/>
                </a:solidFill>
                <a:latin typeface="Poppins"/>
              </a:rPr>
              <a:t>features and requirements</a:t>
            </a:r>
            <a:r>
              <a:rPr lang="en-US" sz="2878" dirty="0">
                <a:solidFill>
                  <a:srgbClr val="000000"/>
                </a:solidFill>
                <a:latin typeface="Poppins"/>
              </a:rPr>
              <a:t> of the tool would be crucial to help </a:t>
            </a:r>
            <a:r>
              <a:rPr lang="en-US" sz="2878" dirty="0">
                <a:solidFill>
                  <a:srgbClr val="FF0000"/>
                </a:solidFill>
                <a:latin typeface="Poppins"/>
              </a:rPr>
              <a:t>streamline</a:t>
            </a:r>
            <a:r>
              <a:rPr lang="en-US" sz="2878" dirty="0">
                <a:solidFill>
                  <a:srgbClr val="000000"/>
                </a:solidFill>
                <a:latin typeface="Poppins"/>
              </a:rPr>
              <a:t> 3D environment creation and </a:t>
            </a:r>
            <a:r>
              <a:rPr lang="en-US" sz="2878" dirty="0">
                <a:solidFill>
                  <a:srgbClr val="FF0000"/>
                </a:solidFill>
                <a:latin typeface="Poppins"/>
              </a:rPr>
              <a:t>save development time</a:t>
            </a:r>
            <a:r>
              <a:rPr lang="en-US" sz="2878" dirty="0">
                <a:solidFill>
                  <a:srgbClr val="000000"/>
                </a:solidFill>
                <a:latin typeface="Poppins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5301" y="3536665"/>
            <a:ext cx="95606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5999" dirty="0">
                <a:solidFill>
                  <a:srgbClr val="FB4545"/>
                </a:solidFill>
                <a:latin typeface="Poppins Semi-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06534" y="3135069"/>
            <a:ext cx="8781341" cy="1517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29"/>
              </a:lnSpc>
            </a:pPr>
            <a:r>
              <a:rPr lang="en-US" sz="2878" dirty="0">
                <a:solidFill>
                  <a:srgbClr val="000000"/>
                </a:solidFill>
                <a:latin typeface="Poppins"/>
              </a:rPr>
              <a:t>What are the </a:t>
            </a:r>
            <a:r>
              <a:rPr lang="en-US" sz="2878" dirty="0">
                <a:solidFill>
                  <a:srgbClr val="FF0000"/>
                </a:solidFill>
                <a:latin typeface="Poppins"/>
              </a:rPr>
              <a:t>key challenges</a:t>
            </a:r>
            <a:r>
              <a:rPr lang="en-US" sz="2878" dirty="0">
                <a:solidFill>
                  <a:srgbClr val="000000"/>
                </a:solidFill>
                <a:latin typeface="Poppins"/>
              </a:rPr>
              <a:t> in procedurally generating 3D environments that align with </a:t>
            </a:r>
            <a:r>
              <a:rPr lang="en-US" sz="2878" dirty="0">
                <a:solidFill>
                  <a:srgbClr val="FF0000"/>
                </a:solidFill>
                <a:latin typeface="Poppins"/>
              </a:rPr>
              <a:t>user expectations</a:t>
            </a:r>
            <a:r>
              <a:rPr lang="en-US" sz="2878" dirty="0">
                <a:solidFill>
                  <a:srgbClr val="000000"/>
                </a:solidFill>
                <a:latin typeface="Poppins"/>
              </a:rPr>
              <a:t>?</a:t>
            </a: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7820543" y="1260780"/>
            <a:ext cx="2646915" cy="18288000"/>
            <a:chOff x="0" y="0"/>
            <a:chExt cx="697130" cy="48165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7130" cy="4816592"/>
            </a:xfrm>
            <a:custGeom>
              <a:avLst/>
              <a:gdLst/>
              <a:ahLst/>
              <a:cxnLst/>
              <a:rect l="l" t="t" r="r" b="b"/>
              <a:pathLst>
                <a:path w="697130" h="4816592">
                  <a:moveTo>
                    <a:pt x="0" y="0"/>
                  </a:moveTo>
                  <a:lnTo>
                    <a:pt x="697130" y="0"/>
                  </a:lnTo>
                  <a:lnTo>
                    <a:pt x="697130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697130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8937416" y="-269262"/>
            <a:ext cx="413169" cy="18288000"/>
            <a:chOff x="0" y="0"/>
            <a:chExt cx="108818" cy="48165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818" cy="4816592"/>
            </a:xfrm>
            <a:custGeom>
              <a:avLst/>
              <a:gdLst/>
              <a:ahLst/>
              <a:cxnLst/>
              <a:rect l="l" t="t" r="r" b="b"/>
              <a:pathLst>
                <a:path w="108818" h="4816592">
                  <a:moveTo>
                    <a:pt x="0" y="0"/>
                  </a:moveTo>
                  <a:lnTo>
                    <a:pt x="108818" y="0"/>
                  </a:lnTo>
                  <a:lnTo>
                    <a:pt x="10881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108818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8937455" y="-682391"/>
            <a:ext cx="413090" cy="18288000"/>
            <a:chOff x="0" y="0"/>
            <a:chExt cx="108797" cy="48165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8797" cy="4816592"/>
            </a:xfrm>
            <a:custGeom>
              <a:avLst/>
              <a:gdLst/>
              <a:ahLst/>
              <a:cxnLst/>
              <a:rect l="l" t="t" r="r" b="b"/>
              <a:pathLst>
                <a:path w="108797" h="4816592">
                  <a:moveTo>
                    <a:pt x="0" y="0"/>
                  </a:moveTo>
                  <a:lnTo>
                    <a:pt x="108797" y="0"/>
                  </a:lnTo>
                  <a:lnTo>
                    <a:pt x="10879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575"/>
              <a:ext cx="108797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048C4A2-49B1-7BBA-C920-0D8CE5958919}"/>
              </a:ext>
            </a:extLst>
          </p:cNvPr>
          <p:cNvSpPr txBox="1"/>
          <p:nvPr/>
        </p:nvSpPr>
        <p:spPr>
          <a:xfrm>
            <a:off x="17526000" y="9512023"/>
            <a:ext cx="457200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7</a:t>
            </a:r>
            <a:endParaRPr lang="en-US" sz="1050" b="1" dirty="0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820543" y="-8442004"/>
            <a:ext cx="2646915" cy="18288000"/>
            <a:chOff x="0" y="0"/>
            <a:chExt cx="697130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7130" cy="4816592"/>
            </a:xfrm>
            <a:custGeom>
              <a:avLst/>
              <a:gdLst/>
              <a:ahLst/>
              <a:cxnLst/>
              <a:rect l="l" t="t" r="r" b="b"/>
              <a:pathLst>
                <a:path w="697130" h="4816592">
                  <a:moveTo>
                    <a:pt x="0" y="0"/>
                  </a:moveTo>
                  <a:lnTo>
                    <a:pt x="697130" y="0"/>
                  </a:lnTo>
                  <a:lnTo>
                    <a:pt x="697130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697130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8937416" y="-6911962"/>
            <a:ext cx="413169" cy="18288000"/>
            <a:chOff x="0" y="0"/>
            <a:chExt cx="108818" cy="48165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818" cy="4816592"/>
            </a:xfrm>
            <a:custGeom>
              <a:avLst/>
              <a:gdLst/>
              <a:ahLst/>
              <a:cxnLst/>
              <a:rect l="l" t="t" r="r" b="b"/>
              <a:pathLst>
                <a:path w="108818" h="4816592">
                  <a:moveTo>
                    <a:pt x="0" y="0"/>
                  </a:moveTo>
                  <a:lnTo>
                    <a:pt x="108818" y="0"/>
                  </a:lnTo>
                  <a:lnTo>
                    <a:pt x="10881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>
                <a:alpha val="8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818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8937455" y="-6498832"/>
            <a:ext cx="413090" cy="18288000"/>
            <a:chOff x="0" y="0"/>
            <a:chExt cx="108797" cy="48165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797" cy="4816592"/>
            </a:xfrm>
            <a:custGeom>
              <a:avLst/>
              <a:gdLst/>
              <a:ahLst/>
              <a:cxnLst/>
              <a:rect l="l" t="t" r="r" b="b"/>
              <a:pathLst>
                <a:path w="108797" h="4816592">
                  <a:moveTo>
                    <a:pt x="0" y="0"/>
                  </a:moveTo>
                  <a:lnTo>
                    <a:pt x="108797" y="0"/>
                  </a:lnTo>
                  <a:lnTo>
                    <a:pt x="10879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90000">
                <a:alpha val="60000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797" cy="4788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0" y="514347"/>
            <a:ext cx="8542594" cy="120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dirty="0">
                <a:solidFill>
                  <a:srgbClr val="FFFFFF"/>
                </a:solidFill>
                <a:latin typeface="Emmali Semi-Bold"/>
              </a:rPr>
              <a:t>Methodology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CBB900-69D9-B0CC-242D-568D1DD49C6A}"/>
              </a:ext>
            </a:extLst>
          </p:cNvPr>
          <p:cNvGrpSpPr/>
          <p:nvPr/>
        </p:nvGrpSpPr>
        <p:grpSpPr>
          <a:xfrm>
            <a:off x="5746076" y="3442262"/>
            <a:ext cx="6385867" cy="6353937"/>
            <a:chOff x="5746076" y="3442262"/>
            <a:chExt cx="6385867" cy="6353937"/>
          </a:xfrm>
        </p:grpSpPr>
        <p:sp>
          <p:nvSpPr>
            <p:cNvPr id="13" name="Freeform 13"/>
            <p:cNvSpPr/>
            <p:nvPr/>
          </p:nvSpPr>
          <p:spPr>
            <a:xfrm flipH="1">
              <a:off x="5746076" y="3442262"/>
              <a:ext cx="6385867" cy="6353937"/>
            </a:xfrm>
            <a:custGeom>
              <a:avLst/>
              <a:gdLst/>
              <a:ahLst/>
              <a:cxnLst/>
              <a:rect l="l" t="t" r="r" b="b"/>
              <a:pathLst>
                <a:path w="8514489" h="8471916">
                  <a:moveTo>
                    <a:pt x="0" y="0"/>
                  </a:moveTo>
                  <a:lnTo>
                    <a:pt x="8514489" y="0"/>
                  </a:lnTo>
                  <a:lnTo>
                    <a:pt x="8514489" y="8471916"/>
                  </a:lnTo>
                  <a:lnTo>
                    <a:pt x="0" y="8471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963822" y="6172283"/>
              <a:ext cx="1950374" cy="878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697">
                  <a:solidFill>
                    <a:srgbClr val="000000"/>
                  </a:solidFill>
                  <a:latin typeface="Poppins Bold"/>
                </a:rPr>
                <a:t>Regulative Cycle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192273" y="4838700"/>
              <a:ext cx="419532" cy="470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7"/>
                </a:lnSpc>
                <a:spcBef>
                  <a:spcPct val="0"/>
                </a:spcBef>
              </a:pPr>
              <a:r>
                <a:rPr lang="en-US" sz="3277" dirty="0">
                  <a:solidFill>
                    <a:srgbClr val="FFFFFF"/>
                  </a:solidFill>
                  <a:latin typeface="Poppins Semi-Bold"/>
                </a:rPr>
                <a:t>01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687456" y="4489752"/>
              <a:ext cx="621377" cy="4350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77"/>
                </a:lnSpc>
                <a:spcBef>
                  <a:spcPct val="0"/>
                </a:spcBef>
              </a:pPr>
              <a:r>
                <a:rPr lang="en-US" sz="3277" dirty="0">
                  <a:solidFill>
                    <a:srgbClr val="FFFFFF"/>
                  </a:solidFill>
                  <a:latin typeface="Poppins Semi-Bold"/>
                </a:rPr>
                <a:t>05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820400" y="6801753"/>
              <a:ext cx="685800" cy="4350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77"/>
                </a:lnSpc>
                <a:spcBef>
                  <a:spcPct val="0"/>
                </a:spcBef>
              </a:pPr>
              <a:r>
                <a:rPr lang="en-US" sz="3277" dirty="0">
                  <a:solidFill>
                    <a:srgbClr val="FFFFFF"/>
                  </a:solidFill>
                  <a:latin typeface="Poppins Semi-Bold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089752" y="8631661"/>
              <a:ext cx="543883" cy="435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7"/>
                </a:lnSpc>
                <a:spcBef>
                  <a:spcPct val="0"/>
                </a:spcBef>
              </a:pPr>
              <a:r>
                <a:rPr lang="en-US" sz="3277" dirty="0">
                  <a:solidFill>
                    <a:srgbClr val="FFFFFF"/>
                  </a:solidFill>
                  <a:latin typeface="Poppins Semi-Bold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629400" y="7429500"/>
              <a:ext cx="536946" cy="435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7"/>
                </a:lnSpc>
                <a:spcBef>
                  <a:spcPct val="0"/>
                </a:spcBef>
              </a:pPr>
              <a:r>
                <a:rPr lang="en-US" sz="3277" dirty="0">
                  <a:solidFill>
                    <a:srgbClr val="FFFFFF"/>
                  </a:solidFill>
                  <a:latin typeface="Poppins Semi-Bold"/>
                </a:rPr>
                <a:t>02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04900" y="4266826"/>
            <a:ext cx="838431" cy="87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B4545"/>
                </a:solidFill>
                <a:latin typeface="Poppins Semi-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59120" y="4271588"/>
            <a:ext cx="2755657" cy="8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Problem</a:t>
            </a:r>
          </a:p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Investigation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197750"/>
            <a:ext cx="1054220" cy="87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B4545"/>
                </a:solidFill>
                <a:latin typeface="Poppins Semi-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35320" y="6202512"/>
            <a:ext cx="2755657" cy="8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Solution</a:t>
            </a:r>
          </a:p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Design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8128674"/>
            <a:ext cx="1054220" cy="87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FB4545"/>
                </a:solidFill>
                <a:latin typeface="Poppins Semi-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35320" y="8133436"/>
            <a:ext cx="2755657" cy="780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Design</a:t>
            </a:r>
          </a:p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Validation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87042" y="5006472"/>
            <a:ext cx="1054220" cy="87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FB4545"/>
                </a:solidFill>
                <a:latin typeface="Poppins Semi-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93662" y="5011234"/>
            <a:ext cx="3165638" cy="8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Solution</a:t>
            </a:r>
          </a:p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Implementation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87042" y="7389028"/>
            <a:ext cx="1054220" cy="87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FB4545"/>
                </a:solidFill>
                <a:latin typeface="Poppins Semi-Bold"/>
              </a:rPr>
              <a:t>05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93662" y="7393790"/>
            <a:ext cx="3165638" cy="8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Solution</a:t>
            </a:r>
          </a:p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Poppins Semi-Bold"/>
              </a:rPr>
              <a:t>Evaluation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20744D-74AF-5FC8-AF44-A0F57880B661}"/>
              </a:ext>
            </a:extLst>
          </p:cNvPr>
          <p:cNvSpPr txBox="1"/>
          <p:nvPr/>
        </p:nvSpPr>
        <p:spPr>
          <a:xfrm>
            <a:off x="17526000" y="9512023"/>
            <a:ext cx="457200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8</a:t>
            </a:r>
            <a:endParaRPr lang="en-US" sz="105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26552"/>
            <a:ext cx="24758298" cy="7967670"/>
            <a:chOff x="0" y="0"/>
            <a:chExt cx="33011064" cy="10623561"/>
          </a:xfrm>
        </p:grpSpPr>
        <p:sp>
          <p:nvSpPr>
            <p:cNvPr id="3" name="Freeform 3"/>
            <p:cNvSpPr/>
            <p:nvPr/>
          </p:nvSpPr>
          <p:spPr>
            <a:xfrm rot="-5400000">
              <a:off x="190064" y="-190064"/>
              <a:ext cx="10623561" cy="11003688"/>
            </a:xfrm>
            <a:custGeom>
              <a:avLst/>
              <a:gdLst/>
              <a:ahLst/>
              <a:cxnLst/>
              <a:rect l="l" t="t" r="r" b="b"/>
              <a:pathLst>
                <a:path w="10623561" h="11003688">
                  <a:moveTo>
                    <a:pt x="0" y="0"/>
                  </a:moveTo>
                  <a:lnTo>
                    <a:pt x="10623560" y="0"/>
                  </a:lnTo>
                  <a:lnTo>
                    <a:pt x="10623560" y="11003688"/>
                  </a:lnTo>
                  <a:lnTo>
                    <a:pt x="0" y="1100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11193752" y="-190064"/>
              <a:ext cx="10623561" cy="11003688"/>
            </a:xfrm>
            <a:custGeom>
              <a:avLst/>
              <a:gdLst/>
              <a:ahLst/>
              <a:cxnLst/>
              <a:rect l="l" t="t" r="r" b="b"/>
              <a:pathLst>
                <a:path w="10623561" h="11003688">
                  <a:moveTo>
                    <a:pt x="0" y="0"/>
                  </a:moveTo>
                  <a:lnTo>
                    <a:pt x="10623560" y="0"/>
                  </a:lnTo>
                  <a:lnTo>
                    <a:pt x="10623560" y="11003688"/>
                  </a:lnTo>
                  <a:lnTo>
                    <a:pt x="0" y="1100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22197440" y="-190064"/>
              <a:ext cx="10623561" cy="11003688"/>
            </a:xfrm>
            <a:custGeom>
              <a:avLst/>
              <a:gdLst/>
              <a:ahLst/>
              <a:cxnLst/>
              <a:rect l="l" t="t" r="r" b="b"/>
              <a:pathLst>
                <a:path w="10623561" h="11003688">
                  <a:moveTo>
                    <a:pt x="0" y="0"/>
                  </a:moveTo>
                  <a:lnTo>
                    <a:pt x="10623560" y="0"/>
                  </a:lnTo>
                  <a:lnTo>
                    <a:pt x="10623560" y="11003688"/>
                  </a:lnTo>
                  <a:lnTo>
                    <a:pt x="0" y="11003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 rot="-2700000">
            <a:off x="3902450" y="3863881"/>
            <a:ext cx="4342797" cy="4114800"/>
          </a:xfrm>
          <a:custGeom>
            <a:avLst/>
            <a:gdLst/>
            <a:ahLst/>
            <a:cxnLst/>
            <a:rect l="l" t="t" r="r" b="b"/>
            <a:pathLst>
              <a:path w="4342797" h="4114800">
                <a:moveTo>
                  <a:pt x="0" y="0"/>
                </a:moveTo>
                <a:lnTo>
                  <a:pt x="4342797" y="0"/>
                </a:lnTo>
                <a:lnTo>
                  <a:pt x="43427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8100000">
            <a:off x="10160126" y="3396194"/>
            <a:ext cx="4342797" cy="4114800"/>
          </a:xfrm>
          <a:custGeom>
            <a:avLst/>
            <a:gdLst/>
            <a:ahLst/>
            <a:cxnLst/>
            <a:rect l="l" t="t" r="r" b="b"/>
            <a:pathLst>
              <a:path w="4342797" h="4114800">
                <a:moveTo>
                  <a:pt x="0" y="0"/>
                </a:moveTo>
                <a:lnTo>
                  <a:pt x="4342796" y="0"/>
                </a:lnTo>
                <a:lnTo>
                  <a:pt x="4342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2035597"/>
            <a:chOff x="0" y="0"/>
            <a:chExt cx="4274726" cy="5361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536124"/>
            </a:xfrm>
            <a:custGeom>
              <a:avLst/>
              <a:gdLst/>
              <a:ahLst/>
              <a:cxnLst/>
              <a:rect l="l" t="t" r="r" b="b"/>
              <a:pathLst>
                <a:path w="4274726" h="536124">
                  <a:moveTo>
                    <a:pt x="0" y="0"/>
                  </a:moveTo>
                  <a:lnTo>
                    <a:pt x="4274726" y="0"/>
                  </a:lnTo>
                  <a:lnTo>
                    <a:pt x="4274726" y="536124"/>
                  </a:lnTo>
                  <a:lnTo>
                    <a:pt x="0" y="536124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4274726" cy="5075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453626" y="1517926"/>
            <a:ext cx="466295" cy="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2" name="Group 12"/>
          <p:cNvGrpSpPr/>
          <p:nvPr/>
        </p:nvGrpSpPr>
        <p:grpSpPr>
          <a:xfrm>
            <a:off x="2149068" y="5239174"/>
            <a:ext cx="13989864" cy="1288013"/>
            <a:chOff x="0" y="0"/>
            <a:chExt cx="18653152" cy="1717350"/>
          </a:xfrm>
        </p:grpSpPr>
        <p:sp>
          <p:nvSpPr>
            <p:cNvPr id="13" name="Freeform 13"/>
            <p:cNvSpPr/>
            <p:nvPr/>
          </p:nvSpPr>
          <p:spPr>
            <a:xfrm>
              <a:off x="8467901" y="0"/>
              <a:ext cx="1717350" cy="1717350"/>
            </a:xfrm>
            <a:custGeom>
              <a:avLst/>
              <a:gdLst/>
              <a:ahLst/>
              <a:cxnLst/>
              <a:rect l="l" t="t" r="r" b="b"/>
              <a:pathLst>
                <a:path w="1717350" h="1717350">
                  <a:moveTo>
                    <a:pt x="0" y="0"/>
                  </a:moveTo>
                  <a:lnTo>
                    <a:pt x="1717350" y="0"/>
                  </a:lnTo>
                  <a:lnTo>
                    <a:pt x="1717350" y="1717350"/>
                  </a:lnTo>
                  <a:lnTo>
                    <a:pt x="0" y="171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935802" y="0"/>
              <a:ext cx="1717350" cy="1717350"/>
            </a:xfrm>
            <a:custGeom>
              <a:avLst/>
              <a:gdLst/>
              <a:ahLst/>
              <a:cxnLst/>
              <a:rect l="l" t="t" r="r" b="b"/>
              <a:pathLst>
                <a:path w="1717350" h="1717350">
                  <a:moveTo>
                    <a:pt x="0" y="0"/>
                  </a:moveTo>
                  <a:lnTo>
                    <a:pt x="1717350" y="0"/>
                  </a:lnTo>
                  <a:lnTo>
                    <a:pt x="1717350" y="1717350"/>
                  </a:lnTo>
                  <a:lnTo>
                    <a:pt x="0" y="171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1717350" cy="1717350"/>
            </a:xfrm>
            <a:custGeom>
              <a:avLst/>
              <a:gdLst/>
              <a:ahLst/>
              <a:cxnLst/>
              <a:rect l="l" t="t" r="r" b="b"/>
              <a:pathLst>
                <a:path w="1717350" h="1717350">
                  <a:moveTo>
                    <a:pt x="0" y="0"/>
                  </a:moveTo>
                  <a:lnTo>
                    <a:pt x="1717350" y="0"/>
                  </a:lnTo>
                  <a:lnTo>
                    <a:pt x="1717350" y="1717350"/>
                  </a:lnTo>
                  <a:lnTo>
                    <a:pt x="0" y="1717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Freeform 16"/>
          <p:cNvSpPr/>
          <p:nvPr/>
        </p:nvSpPr>
        <p:spPr>
          <a:xfrm>
            <a:off x="2436270" y="4054897"/>
            <a:ext cx="744521" cy="1084912"/>
          </a:xfrm>
          <a:custGeom>
            <a:avLst/>
            <a:gdLst/>
            <a:ahLst/>
            <a:cxnLst/>
            <a:rect l="l" t="t" r="r" b="b"/>
            <a:pathLst>
              <a:path w="744521" h="1084912">
                <a:moveTo>
                  <a:pt x="0" y="0"/>
                </a:moveTo>
                <a:lnTo>
                  <a:pt x="744521" y="0"/>
                </a:lnTo>
                <a:lnTo>
                  <a:pt x="744521" y="1084912"/>
                </a:lnTo>
                <a:lnTo>
                  <a:pt x="0" y="10849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2191084" y="1317901"/>
            <a:ext cx="267877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Iteration #1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3626" y="2251610"/>
            <a:ext cx="15220868" cy="59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Poppins"/>
              </a:rPr>
              <a:t>Procedural Content Generation System Implementation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7708287"/>
            <a:ext cx="13819467" cy="133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latin typeface="Emmali Semi-Bold"/>
              </a:rPr>
              <a:t>Iterations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D1FA72-F7CD-66EC-D403-96BEA241384F}"/>
              </a:ext>
            </a:extLst>
          </p:cNvPr>
          <p:cNvSpPr txBox="1"/>
          <p:nvPr/>
        </p:nvSpPr>
        <p:spPr>
          <a:xfrm>
            <a:off x="17526000" y="9512023"/>
            <a:ext cx="457200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40"/>
              </a:lnSpc>
              <a:defRPr/>
            </a:pPr>
            <a:r>
              <a:rPr lang="en-US" sz="2400" b="1" dirty="0">
                <a:latin typeface="Poppins"/>
              </a:rPr>
              <a:t>9</a:t>
            </a:r>
            <a:endParaRPr lang="en-US" sz="1050" b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674</Words>
  <Application>Microsoft Office PowerPoint</Application>
  <PresentationFormat>Custom</PresentationFormat>
  <Paragraphs>210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Emmali</vt:lpstr>
      <vt:lpstr>Poppins</vt:lpstr>
      <vt:lpstr>Poppins Semi-Bold</vt:lpstr>
      <vt:lpstr>Arial</vt:lpstr>
      <vt:lpstr>Calibri</vt:lpstr>
      <vt:lpstr>Aptos</vt:lpstr>
      <vt:lpstr>Emmali Semi-Bold</vt:lpstr>
      <vt:lpstr>Poppins Bold</vt:lpstr>
      <vt:lpstr>Emmali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Presentation</dc:title>
  <cp:lastModifiedBy>Aymen Hammami</cp:lastModifiedBy>
  <cp:revision>30</cp:revision>
  <dcterms:created xsi:type="dcterms:W3CDTF">2006-08-16T00:00:00Z</dcterms:created>
  <dcterms:modified xsi:type="dcterms:W3CDTF">2024-06-26T18:21:01Z</dcterms:modified>
  <dc:identifier>DAGIwsrbXOQ</dc:identifier>
</cp:coreProperties>
</file>